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79" r:id="rId4"/>
    <p:sldId id="278" r:id="rId5"/>
    <p:sldId id="258" r:id="rId6"/>
    <p:sldId id="259" r:id="rId7"/>
    <p:sldId id="280" r:id="rId8"/>
    <p:sldId id="272" r:id="rId9"/>
    <p:sldId id="260" r:id="rId10"/>
    <p:sldId id="261" r:id="rId11"/>
    <p:sldId id="262" r:id="rId12"/>
    <p:sldId id="273" r:id="rId13"/>
    <p:sldId id="276" r:id="rId14"/>
    <p:sldId id="264" r:id="rId15"/>
    <p:sldId id="265" r:id="rId16"/>
    <p:sldId id="266" r:id="rId17"/>
    <p:sldId id="267" r:id="rId18"/>
    <p:sldId id="268" r:id="rId19"/>
    <p:sldId id="269" r:id="rId20"/>
    <p:sldId id="270" r:id="rId21"/>
    <p:sldId id="271" r:id="rId22"/>
    <p:sldId id="274" r:id="rId23"/>
    <p:sldId id="275" r:id="rId24"/>
    <p:sldId id="277" r:id="rId25"/>
    <p:sldId id="281" r:id="rId26"/>
    <p:sldId id="282"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080"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38134D2-0B32-466C-B680-2A9F525B8C1E}" type="datetimeFigureOut">
              <a:rPr lang="en-US" smtClean="0"/>
              <a:pPr/>
              <a:t>9/22/2009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38058B-D803-4811-9C5E-E5685F0E59D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8134D2-0B32-466C-B680-2A9F525B8C1E}" type="datetimeFigureOut">
              <a:rPr lang="en-US" smtClean="0"/>
              <a:pPr/>
              <a:t>9/22/2009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38058B-D803-4811-9C5E-E5685F0E59D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8134D2-0B32-466C-B680-2A9F525B8C1E}" type="datetimeFigureOut">
              <a:rPr lang="en-US" smtClean="0"/>
              <a:pPr/>
              <a:t>9/22/2009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38058B-D803-4811-9C5E-E5685F0E59D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8134D2-0B32-466C-B680-2A9F525B8C1E}" type="datetimeFigureOut">
              <a:rPr lang="en-US" smtClean="0"/>
              <a:pPr/>
              <a:t>9/22/2009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38058B-D803-4811-9C5E-E5685F0E59D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38134D2-0B32-466C-B680-2A9F525B8C1E}" type="datetimeFigureOut">
              <a:rPr lang="en-US" smtClean="0"/>
              <a:pPr/>
              <a:t>9/22/2009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38058B-D803-4811-9C5E-E5685F0E59DC}"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38134D2-0B32-466C-B680-2A9F525B8C1E}" type="datetimeFigureOut">
              <a:rPr lang="en-US" smtClean="0"/>
              <a:pPr/>
              <a:t>9/22/2009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38058B-D803-4811-9C5E-E5685F0E59D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38134D2-0B32-466C-B680-2A9F525B8C1E}" type="datetimeFigureOut">
              <a:rPr lang="en-US" smtClean="0"/>
              <a:pPr/>
              <a:t>9/22/2009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538058B-D803-4811-9C5E-E5685F0E59DC}"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38134D2-0B32-466C-B680-2A9F525B8C1E}" type="datetimeFigureOut">
              <a:rPr lang="en-US" smtClean="0"/>
              <a:pPr/>
              <a:t>9/22/2009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538058B-D803-4811-9C5E-E5685F0E59D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8134D2-0B32-466C-B680-2A9F525B8C1E}" type="datetimeFigureOut">
              <a:rPr lang="en-US" smtClean="0"/>
              <a:pPr/>
              <a:t>9/22/2009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538058B-D803-4811-9C5E-E5685F0E59D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38134D2-0B32-466C-B680-2A9F525B8C1E}" type="datetimeFigureOut">
              <a:rPr lang="en-US" smtClean="0"/>
              <a:pPr/>
              <a:t>9/22/2009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38058B-D803-4811-9C5E-E5685F0E59D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38134D2-0B32-466C-B680-2A9F525B8C1E}" type="datetimeFigureOut">
              <a:rPr lang="en-US" smtClean="0"/>
              <a:pPr/>
              <a:t>9/22/2009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38058B-D803-4811-9C5E-E5685F0E59D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8134D2-0B32-466C-B680-2A9F525B8C1E}" type="datetimeFigureOut">
              <a:rPr lang="en-US" smtClean="0"/>
              <a:pPr/>
              <a:t>9/22/2009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38058B-D803-4811-9C5E-E5685F0E59D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audio" Target="file:///C:\Users\Donna\Documents\LMC\th3rd3y3_-_Emergence(VirUnisFusion).mp3" TargetMode="Externa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hyperlink" Target="http://commons.wikimedia.org/wiki/User:Jurii" TargetMode="External"/><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commons.wikimedia.org/wiki/User:Raysonho" TargetMode="External"/><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flickr.com/photos/97632390@N00/477670477"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ccmixter.org/files/th3rd3y3/22327"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www.westport.k12.ct.us/"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h3rd3y3_-_Emergence(VirUnisFusion).mp3">
            <a:hlinkClick r:id="" action="ppaction://media"/>
          </p:cNvPr>
          <p:cNvPicPr>
            <a:picLocks noRot="1" noChangeAspect="1"/>
          </p:cNvPicPr>
          <p:nvPr>
            <a:audioFile r:link="rId1"/>
          </p:nvPr>
        </p:nvPicPr>
        <p:blipFill>
          <a:blip r:embed="rId3"/>
          <a:stretch>
            <a:fillRect/>
          </a:stretch>
        </p:blipFill>
        <p:spPr>
          <a:xfrm>
            <a:off x="4876800" y="2819400"/>
            <a:ext cx="304800" cy="304800"/>
          </a:xfrm>
          <a:prstGeom prst="rect">
            <a:avLst/>
          </a:prstGeom>
        </p:spPr>
      </p:pic>
      <p:sp>
        <p:nvSpPr>
          <p:cNvPr id="2" name="Title 1"/>
          <p:cNvSpPr>
            <a:spLocks noGrp="1"/>
          </p:cNvSpPr>
          <p:nvPr>
            <p:ph type="ctrTitle"/>
          </p:nvPr>
        </p:nvSpPr>
        <p:spPr>
          <a:xfrm>
            <a:off x="685800" y="4343400"/>
            <a:ext cx="7772400" cy="1470025"/>
          </a:xfrm>
        </p:spPr>
        <p:txBody>
          <a:bodyPr/>
          <a:lstStyle/>
          <a:p>
            <a:r>
              <a:rPr lang="en-US" dirty="0" smtClean="0"/>
              <a:t>The Future is NOW!</a:t>
            </a:r>
            <a:endParaRPr lang="en-US" dirty="0"/>
          </a:p>
        </p:txBody>
      </p:sp>
      <p:pic>
        <p:nvPicPr>
          <p:cNvPr id="18434" name="Picture 2"/>
          <p:cNvPicPr>
            <a:picLocks noChangeAspect="1" noChangeArrowheads="1"/>
          </p:cNvPicPr>
          <p:nvPr/>
        </p:nvPicPr>
        <p:blipFill>
          <a:blip r:embed="rId4"/>
          <a:srcRect/>
          <a:stretch>
            <a:fillRect/>
          </a:stretch>
        </p:blipFill>
        <p:spPr bwMode="auto">
          <a:xfrm>
            <a:off x="2209800" y="609600"/>
            <a:ext cx="4762500" cy="3571875"/>
          </a:xfrm>
          <a:prstGeom prst="rect">
            <a:avLst/>
          </a:prstGeom>
          <a:noFill/>
          <a:ln w="9525">
            <a:noFill/>
            <a:miter lim="800000"/>
            <a:headEnd/>
            <a:tailEnd/>
          </a:ln>
        </p:spPr>
      </p:pic>
    </p:spTree>
  </p:cSld>
  <p:clrMapOvr>
    <a:masterClrMapping/>
  </p:clrMapOvr>
  <p:transition advTm="3542"/>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999">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Does it include you?</a:t>
            </a:r>
            <a:endParaRPr lang="en-US" dirty="0"/>
          </a:p>
        </p:txBody>
      </p:sp>
      <p:pic>
        <p:nvPicPr>
          <p:cNvPr id="5122" name="Picture 2"/>
          <p:cNvPicPr>
            <a:picLocks noGrp="1" noChangeAspect="1" noChangeArrowheads="1"/>
          </p:cNvPicPr>
          <p:nvPr>
            <p:ph idx="1"/>
          </p:nvPr>
        </p:nvPicPr>
        <p:blipFill>
          <a:blip r:embed="rId2"/>
          <a:srcRect/>
          <a:stretch>
            <a:fillRect/>
          </a:stretch>
        </p:blipFill>
        <p:spPr bwMode="auto">
          <a:xfrm>
            <a:off x="2792594" y="1600200"/>
            <a:ext cx="3558812" cy="4525963"/>
          </a:xfrm>
          <a:prstGeom prst="rect">
            <a:avLst/>
          </a:prstGeom>
          <a:noFill/>
          <a:ln w="9525">
            <a:noFill/>
            <a:miter lim="800000"/>
            <a:headEnd/>
            <a:tailEnd/>
          </a:ln>
        </p:spPr>
      </p:pic>
      <p:sp>
        <p:nvSpPr>
          <p:cNvPr id="5" name="Rectangle 4"/>
          <p:cNvSpPr/>
          <p:nvPr/>
        </p:nvSpPr>
        <p:spPr>
          <a:xfrm>
            <a:off x="6400800" y="5791200"/>
            <a:ext cx="566181" cy="369332"/>
          </a:xfrm>
          <a:prstGeom prst="rect">
            <a:avLst/>
          </a:prstGeom>
        </p:spPr>
        <p:txBody>
          <a:bodyPr wrap="none">
            <a:spAutoFit/>
          </a:bodyPr>
          <a:lstStyle/>
          <a:p>
            <a:r>
              <a:rPr lang="en-US" dirty="0" err="1" smtClean="0">
                <a:hlinkClick r:id="rId3" tooltip="User:Jurii"/>
              </a:rPr>
              <a:t>Jurii</a:t>
            </a:r>
            <a:endParaRPr lang="en-US" dirty="0"/>
          </a:p>
        </p:txBody>
      </p:sp>
    </p:spTree>
  </p:cSld>
  <p:clrMapOvr>
    <a:masterClrMapping/>
  </p:clrMapOvr>
  <p:transition advTm="4493"/>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Your library program?</a:t>
            </a:r>
            <a:endParaRPr lang="en-US" dirty="0"/>
          </a:p>
        </p:txBody>
      </p:sp>
      <p:pic>
        <p:nvPicPr>
          <p:cNvPr id="6146" name="Picture 2"/>
          <p:cNvPicPr>
            <a:picLocks noGrp="1" noChangeAspect="1" noChangeArrowheads="1"/>
          </p:cNvPicPr>
          <p:nvPr>
            <p:ph idx="1"/>
          </p:nvPr>
        </p:nvPicPr>
        <p:blipFill>
          <a:blip r:embed="rId2"/>
          <a:srcRect/>
          <a:stretch>
            <a:fillRect/>
          </a:stretch>
        </p:blipFill>
        <p:spPr bwMode="auto">
          <a:xfrm>
            <a:off x="1554691" y="1600200"/>
            <a:ext cx="6034617" cy="4525963"/>
          </a:xfrm>
          <a:prstGeom prst="rect">
            <a:avLst/>
          </a:prstGeom>
          <a:noFill/>
          <a:ln w="9525">
            <a:noFill/>
            <a:miter lim="800000"/>
            <a:headEnd/>
            <a:tailEnd/>
          </a:ln>
        </p:spPr>
      </p:pic>
      <p:sp>
        <p:nvSpPr>
          <p:cNvPr id="5" name="Rectangle 4"/>
          <p:cNvSpPr/>
          <p:nvPr/>
        </p:nvSpPr>
        <p:spPr>
          <a:xfrm>
            <a:off x="7391400" y="6172200"/>
            <a:ext cx="1095172" cy="369332"/>
          </a:xfrm>
          <a:prstGeom prst="rect">
            <a:avLst/>
          </a:prstGeom>
        </p:spPr>
        <p:txBody>
          <a:bodyPr wrap="none">
            <a:spAutoFit/>
          </a:bodyPr>
          <a:lstStyle/>
          <a:p>
            <a:r>
              <a:rPr lang="en-US" dirty="0" err="1" smtClean="0">
                <a:hlinkClick r:id="rId3" tooltip="User:Raysonho"/>
              </a:rPr>
              <a:t>Raysonho</a:t>
            </a:r>
            <a:endParaRPr lang="en-US" dirty="0"/>
          </a:p>
        </p:txBody>
      </p:sp>
    </p:spTree>
  </p:cSld>
  <p:clrMapOvr>
    <a:masterClrMapping/>
  </p:clrMapOvr>
  <p:transition advTm="4727"/>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a:t>
            </a:r>
            <a:endParaRPr lang="en-US" dirty="0"/>
          </a:p>
        </p:txBody>
      </p:sp>
      <p:pic>
        <p:nvPicPr>
          <p:cNvPr id="7171" name="Picture 3"/>
          <p:cNvPicPr>
            <a:picLocks noGrp="1" noChangeAspect="1" noChangeArrowheads="1"/>
          </p:cNvPicPr>
          <p:nvPr>
            <p:ph idx="1"/>
          </p:nvPr>
        </p:nvPicPr>
        <p:blipFill>
          <a:blip r:embed="rId2"/>
          <a:srcRect/>
          <a:stretch>
            <a:fillRect/>
          </a:stretch>
        </p:blipFill>
        <p:spPr bwMode="auto">
          <a:xfrm>
            <a:off x="3048000" y="1447800"/>
            <a:ext cx="3093997" cy="4759995"/>
          </a:xfrm>
          <a:prstGeom prst="rect">
            <a:avLst/>
          </a:prstGeom>
          <a:noFill/>
          <a:ln w="9525">
            <a:noFill/>
            <a:miter lim="800000"/>
            <a:headEnd/>
            <a:tailEnd/>
          </a:ln>
        </p:spPr>
      </p:pic>
    </p:spTree>
  </p:cSld>
  <p:clrMapOvr>
    <a:masterClrMapping/>
  </p:clrMapOvr>
  <p:transition advTm="4321"/>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will you…</a:t>
            </a:r>
            <a:endParaRPr lang="en-US" dirty="0"/>
          </a:p>
        </p:txBody>
      </p:sp>
      <p:sp>
        <p:nvSpPr>
          <p:cNvPr id="3" name="Content Placeholder 2"/>
          <p:cNvSpPr>
            <a:spLocks noGrp="1"/>
          </p:cNvSpPr>
          <p:nvPr>
            <p:ph idx="1"/>
          </p:nvPr>
        </p:nvSpPr>
        <p:spPr/>
        <p:txBody>
          <a:bodyPr/>
          <a:lstStyle/>
          <a:p>
            <a:r>
              <a:rPr lang="en-US" dirty="0" smtClean="0"/>
              <a:t>IMPACT teaching and learning NOW?</a:t>
            </a:r>
            <a:endParaRPr lang="en-US" dirty="0"/>
          </a:p>
        </p:txBody>
      </p:sp>
      <p:pic>
        <p:nvPicPr>
          <p:cNvPr id="8194" name="Picture 2"/>
          <p:cNvPicPr>
            <a:picLocks noChangeAspect="1" noChangeArrowheads="1"/>
          </p:cNvPicPr>
          <p:nvPr/>
        </p:nvPicPr>
        <p:blipFill>
          <a:blip r:embed="rId2"/>
          <a:srcRect/>
          <a:stretch>
            <a:fillRect/>
          </a:stretch>
        </p:blipFill>
        <p:spPr bwMode="auto">
          <a:xfrm>
            <a:off x="2286000" y="2590800"/>
            <a:ext cx="4800600" cy="3600450"/>
          </a:xfrm>
          <a:prstGeom prst="rect">
            <a:avLst/>
          </a:prstGeom>
          <a:noFill/>
          <a:ln w="9525">
            <a:noFill/>
            <a:miter lim="800000"/>
            <a:headEnd/>
            <a:tailEnd/>
          </a:ln>
        </p:spPr>
      </p:pic>
    </p:spTree>
  </p:cSld>
  <p:clrMapOvr>
    <a:masterClrMapping/>
  </p:clrMapOvr>
  <p:transition advTm="5569"/>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will you…</a:t>
            </a:r>
            <a:endParaRPr lang="en-US" dirty="0"/>
          </a:p>
        </p:txBody>
      </p:sp>
      <p:sp>
        <p:nvSpPr>
          <p:cNvPr id="3" name="Content Placeholder 2"/>
          <p:cNvSpPr>
            <a:spLocks noGrp="1"/>
          </p:cNvSpPr>
          <p:nvPr>
            <p:ph idx="1"/>
          </p:nvPr>
        </p:nvSpPr>
        <p:spPr/>
        <p:txBody>
          <a:bodyPr>
            <a:normAutofit/>
          </a:bodyPr>
          <a:lstStyle/>
          <a:p>
            <a:r>
              <a:rPr lang="en-US" sz="2900" dirty="0" smtClean="0"/>
              <a:t>COLLABORATE as an instructional partner NOW?</a:t>
            </a:r>
            <a:endParaRPr lang="en-US" sz="2900" dirty="0"/>
          </a:p>
        </p:txBody>
      </p:sp>
      <p:pic>
        <p:nvPicPr>
          <p:cNvPr id="12290" name="Picture 2"/>
          <p:cNvPicPr>
            <a:picLocks noChangeAspect="1" noChangeArrowheads="1"/>
          </p:cNvPicPr>
          <p:nvPr/>
        </p:nvPicPr>
        <p:blipFill>
          <a:blip r:embed="rId2"/>
          <a:srcRect/>
          <a:stretch>
            <a:fillRect/>
          </a:stretch>
        </p:blipFill>
        <p:spPr bwMode="auto">
          <a:xfrm>
            <a:off x="2819400" y="2667000"/>
            <a:ext cx="3619500" cy="3619500"/>
          </a:xfrm>
          <a:prstGeom prst="rect">
            <a:avLst/>
          </a:prstGeom>
          <a:noFill/>
          <a:ln w="9525">
            <a:noFill/>
            <a:miter lim="800000"/>
            <a:headEnd/>
            <a:tailEnd/>
          </a:ln>
        </p:spPr>
      </p:pic>
    </p:spTree>
  </p:cSld>
  <p:clrMapOvr>
    <a:masterClrMapping/>
  </p:clrMapOvr>
  <p:transition advTm="6037"/>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will you…</a:t>
            </a:r>
            <a:endParaRPr lang="en-US" dirty="0"/>
          </a:p>
        </p:txBody>
      </p:sp>
      <p:sp>
        <p:nvSpPr>
          <p:cNvPr id="3" name="Content Placeholder 2"/>
          <p:cNvSpPr>
            <a:spLocks noGrp="1"/>
          </p:cNvSpPr>
          <p:nvPr>
            <p:ph idx="1"/>
          </p:nvPr>
        </p:nvSpPr>
        <p:spPr/>
        <p:txBody>
          <a:bodyPr>
            <a:normAutofit/>
          </a:bodyPr>
          <a:lstStyle/>
          <a:p>
            <a:r>
              <a:rPr lang="en-US" sz="2900" dirty="0" smtClean="0"/>
              <a:t>ACT in your role as an information specialist NOW?</a:t>
            </a:r>
            <a:endParaRPr lang="en-US" sz="2900" dirty="0"/>
          </a:p>
        </p:txBody>
      </p:sp>
      <p:pic>
        <p:nvPicPr>
          <p:cNvPr id="17410" name="Picture 2"/>
          <p:cNvPicPr>
            <a:picLocks noChangeAspect="1" noChangeArrowheads="1"/>
          </p:cNvPicPr>
          <p:nvPr/>
        </p:nvPicPr>
        <p:blipFill>
          <a:blip r:embed="rId2"/>
          <a:srcRect/>
          <a:stretch>
            <a:fillRect/>
          </a:stretch>
        </p:blipFill>
        <p:spPr bwMode="auto">
          <a:xfrm>
            <a:off x="2971800" y="2438400"/>
            <a:ext cx="3114675" cy="4152900"/>
          </a:xfrm>
          <a:prstGeom prst="rect">
            <a:avLst/>
          </a:prstGeom>
          <a:noFill/>
          <a:ln w="9525">
            <a:noFill/>
            <a:miter lim="800000"/>
            <a:headEnd/>
            <a:tailEnd/>
          </a:ln>
        </p:spPr>
      </p:pic>
    </p:spTree>
  </p:cSld>
  <p:clrMapOvr>
    <a:masterClrMapping/>
  </p:clrMapOvr>
  <p:transition advTm="6443"/>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will you…</a:t>
            </a:r>
            <a:endParaRPr lang="en-US" dirty="0"/>
          </a:p>
        </p:txBody>
      </p:sp>
      <p:sp>
        <p:nvSpPr>
          <p:cNvPr id="3" name="Content Placeholder 2"/>
          <p:cNvSpPr>
            <a:spLocks noGrp="1"/>
          </p:cNvSpPr>
          <p:nvPr>
            <p:ph idx="1"/>
          </p:nvPr>
        </p:nvSpPr>
        <p:spPr/>
        <p:txBody>
          <a:bodyPr/>
          <a:lstStyle/>
          <a:p>
            <a:r>
              <a:rPr lang="en-US" dirty="0" smtClean="0"/>
              <a:t>SHARE your love of literature NOW?</a:t>
            </a:r>
            <a:endParaRPr lang="en-US" dirty="0"/>
          </a:p>
        </p:txBody>
      </p:sp>
      <p:pic>
        <p:nvPicPr>
          <p:cNvPr id="16386" name="Picture 2"/>
          <p:cNvPicPr>
            <a:picLocks noChangeAspect="1" noChangeArrowheads="1"/>
          </p:cNvPicPr>
          <p:nvPr/>
        </p:nvPicPr>
        <p:blipFill>
          <a:blip r:embed="rId2"/>
          <a:srcRect/>
          <a:stretch>
            <a:fillRect/>
          </a:stretch>
        </p:blipFill>
        <p:spPr bwMode="auto">
          <a:xfrm>
            <a:off x="2286000" y="2590800"/>
            <a:ext cx="4762500" cy="3171825"/>
          </a:xfrm>
          <a:prstGeom prst="rect">
            <a:avLst/>
          </a:prstGeom>
          <a:noFill/>
          <a:ln w="9525">
            <a:noFill/>
            <a:miter lim="800000"/>
            <a:headEnd/>
            <a:tailEnd/>
          </a:ln>
        </p:spPr>
      </p:pic>
    </p:spTree>
  </p:cSld>
  <p:clrMapOvr>
    <a:masterClrMapping/>
  </p:clrMapOvr>
  <p:transition advTm="4634"/>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will you…</a:t>
            </a:r>
            <a:endParaRPr lang="en-US" dirty="0"/>
          </a:p>
        </p:txBody>
      </p:sp>
      <p:sp>
        <p:nvSpPr>
          <p:cNvPr id="3" name="Content Placeholder 2"/>
          <p:cNvSpPr>
            <a:spLocks noGrp="1"/>
          </p:cNvSpPr>
          <p:nvPr>
            <p:ph idx="1"/>
          </p:nvPr>
        </p:nvSpPr>
        <p:spPr>
          <a:xfrm>
            <a:off x="457200" y="1600200"/>
            <a:ext cx="4800600" cy="4525963"/>
          </a:xfrm>
        </p:spPr>
        <p:txBody>
          <a:bodyPr/>
          <a:lstStyle/>
          <a:p>
            <a:r>
              <a:rPr lang="en-US" dirty="0" smtClean="0"/>
              <a:t>LEARN</a:t>
            </a:r>
          </a:p>
          <a:p>
            <a:r>
              <a:rPr lang="en-US" dirty="0" smtClean="0"/>
              <a:t>DEVELOP</a:t>
            </a:r>
          </a:p>
          <a:p>
            <a:r>
              <a:rPr lang="en-US" dirty="0" smtClean="0"/>
              <a:t>PRACTICE</a:t>
            </a:r>
          </a:p>
          <a:p>
            <a:r>
              <a:rPr lang="en-US" dirty="0" smtClean="0"/>
              <a:t>IMPLEMENT </a:t>
            </a:r>
          </a:p>
          <a:p>
            <a:r>
              <a:rPr lang="en-US" dirty="0" smtClean="0"/>
              <a:t>COMMUNICATE your expertise as a technology specialist NOW?</a:t>
            </a:r>
            <a:endParaRPr lang="en-US" dirty="0"/>
          </a:p>
        </p:txBody>
      </p:sp>
      <p:pic>
        <p:nvPicPr>
          <p:cNvPr id="13316" name="Picture 4"/>
          <p:cNvPicPr>
            <a:picLocks noChangeAspect="1" noChangeArrowheads="1"/>
          </p:cNvPicPr>
          <p:nvPr/>
        </p:nvPicPr>
        <p:blipFill>
          <a:blip r:embed="rId2"/>
          <a:srcRect/>
          <a:stretch>
            <a:fillRect/>
          </a:stretch>
        </p:blipFill>
        <p:spPr bwMode="auto">
          <a:xfrm>
            <a:off x="4724400" y="1295400"/>
            <a:ext cx="4046891" cy="3124200"/>
          </a:xfrm>
          <a:prstGeom prst="rect">
            <a:avLst/>
          </a:prstGeom>
          <a:noFill/>
          <a:ln w="9525">
            <a:noFill/>
            <a:miter lim="800000"/>
            <a:headEnd/>
            <a:tailEnd/>
          </a:ln>
        </p:spPr>
      </p:pic>
    </p:spTree>
  </p:cSld>
  <p:clrMapOvr>
    <a:masterClrMapping/>
  </p:clrMapOvr>
  <p:transition advTm="8533"/>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will you…</a:t>
            </a:r>
            <a:br>
              <a:rPr lang="en-US" dirty="0" smtClean="0"/>
            </a:br>
            <a:endParaRPr lang="en-US" dirty="0"/>
          </a:p>
        </p:txBody>
      </p:sp>
      <p:sp>
        <p:nvSpPr>
          <p:cNvPr id="3" name="Content Placeholder 2"/>
          <p:cNvSpPr>
            <a:spLocks noGrp="1"/>
          </p:cNvSpPr>
          <p:nvPr>
            <p:ph idx="1"/>
          </p:nvPr>
        </p:nvSpPr>
        <p:spPr>
          <a:xfrm>
            <a:off x="304800" y="1600200"/>
            <a:ext cx="8610600" cy="4525963"/>
          </a:xfrm>
        </p:spPr>
        <p:txBody>
          <a:bodyPr>
            <a:normAutofit/>
          </a:bodyPr>
          <a:lstStyle/>
          <a:p>
            <a:r>
              <a:rPr lang="en-US" sz="2900" dirty="0" smtClean="0"/>
              <a:t>SUSTAIN your role as an educational innovator NOW?</a:t>
            </a:r>
            <a:endParaRPr lang="en-US" sz="2900" dirty="0"/>
          </a:p>
        </p:txBody>
      </p:sp>
      <p:pic>
        <p:nvPicPr>
          <p:cNvPr id="14338" name="Picture 2"/>
          <p:cNvPicPr>
            <a:picLocks noChangeAspect="1" noChangeArrowheads="1"/>
          </p:cNvPicPr>
          <p:nvPr/>
        </p:nvPicPr>
        <p:blipFill>
          <a:blip r:embed="rId2"/>
          <a:srcRect/>
          <a:stretch>
            <a:fillRect/>
          </a:stretch>
        </p:blipFill>
        <p:spPr bwMode="auto">
          <a:xfrm>
            <a:off x="2286000" y="2362200"/>
            <a:ext cx="4457700" cy="4190238"/>
          </a:xfrm>
          <a:prstGeom prst="rect">
            <a:avLst/>
          </a:prstGeom>
          <a:noFill/>
          <a:ln w="9525">
            <a:noFill/>
            <a:miter lim="800000"/>
            <a:headEnd/>
            <a:tailEnd/>
          </a:ln>
        </p:spPr>
      </p:pic>
    </p:spTree>
  </p:cSld>
  <p:clrMapOvr>
    <a:masterClrMapping/>
  </p:clrMapOvr>
  <p:transition advTm="7192"/>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will you…</a:t>
            </a:r>
            <a:endParaRPr lang="en-US" dirty="0"/>
          </a:p>
        </p:txBody>
      </p:sp>
      <p:sp>
        <p:nvSpPr>
          <p:cNvPr id="3" name="Content Placeholder 2"/>
          <p:cNvSpPr>
            <a:spLocks noGrp="1"/>
          </p:cNvSpPr>
          <p:nvPr>
            <p:ph idx="1"/>
          </p:nvPr>
        </p:nvSpPr>
        <p:spPr>
          <a:xfrm>
            <a:off x="533400" y="1524000"/>
            <a:ext cx="2895600" cy="4297363"/>
          </a:xfrm>
        </p:spPr>
        <p:txBody>
          <a:bodyPr>
            <a:normAutofit/>
          </a:bodyPr>
          <a:lstStyle/>
          <a:p>
            <a:r>
              <a:rPr lang="en-US" sz="2900" dirty="0" smtClean="0"/>
              <a:t>SHARE your passion and expertise as a staff developer NOW?</a:t>
            </a:r>
            <a:endParaRPr lang="en-US" sz="2900" dirty="0"/>
          </a:p>
        </p:txBody>
      </p:sp>
      <p:pic>
        <p:nvPicPr>
          <p:cNvPr id="15363" name="Picture 3"/>
          <p:cNvPicPr>
            <a:picLocks noChangeAspect="1" noChangeArrowheads="1"/>
          </p:cNvPicPr>
          <p:nvPr/>
        </p:nvPicPr>
        <p:blipFill>
          <a:blip r:embed="rId2"/>
          <a:srcRect/>
          <a:stretch>
            <a:fillRect/>
          </a:stretch>
        </p:blipFill>
        <p:spPr bwMode="auto">
          <a:xfrm>
            <a:off x="3733800" y="1981200"/>
            <a:ext cx="4762500" cy="3571875"/>
          </a:xfrm>
          <a:prstGeom prst="rect">
            <a:avLst/>
          </a:prstGeom>
          <a:noFill/>
          <a:ln w="9525">
            <a:noFill/>
            <a:miter lim="800000"/>
            <a:headEnd/>
            <a:tailEnd/>
          </a:ln>
        </p:spPr>
      </p:pic>
    </p:spTree>
  </p:cSld>
  <p:clrMapOvr>
    <a:masterClrMapping/>
  </p:clrMapOvr>
  <p:transition advTm="656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School </a:t>
            </a:r>
            <a:r>
              <a:rPr lang="en-US" dirty="0" smtClean="0"/>
              <a:t>Libraries </a:t>
            </a:r>
            <a:r>
              <a:rPr lang="en-US" dirty="0" smtClean="0"/>
              <a:t>are in the </a:t>
            </a:r>
            <a:r>
              <a:rPr lang="en-US" dirty="0" smtClean="0"/>
              <a:t>N</a:t>
            </a:r>
            <a:r>
              <a:rPr lang="en-US" dirty="0" smtClean="0"/>
              <a:t>ews</a:t>
            </a:r>
            <a:endParaRPr lang="en-US" dirty="0"/>
          </a:p>
        </p:txBody>
      </p:sp>
      <p:sp>
        <p:nvSpPr>
          <p:cNvPr id="3" name="Content Placeholder 2"/>
          <p:cNvSpPr>
            <a:spLocks noGrp="1"/>
          </p:cNvSpPr>
          <p:nvPr>
            <p:ph idx="1"/>
          </p:nvPr>
        </p:nvSpPr>
        <p:spPr/>
        <p:txBody>
          <a:bodyPr>
            <a:normAutofit fontScale="70000" lnSpcReduction="20000"/>
          </a:bodyPr>
          <a:lstStyle/>
          <a:p>
            <a:r>
              <a:rPr lang="en-US" i="1" dirty="0" smtClean="0"/>
              <a:t>“When I look at books, I see an outdated technology, like scrolls before books,’’ said James Tracy, headmaster of Cushing and chief promoter of the bookless campus. “This isn’t ‘Fahrenheit 451’ [the 1953 Ray Bradbury novel in which books are banned]. We’re not discouraging students from reading. We see this as a natural way to shape emerging trends and optimize technology.’’</a:t>
            </a:r>
          </a:p>
          <a:p>
            <a:r>
              <a:rPr lang="en-US" i="1" dirty="0" smtClean="0"/>
              <a:t>Instead of a library, the academy is spending nearly $500,000 to create a “learning center,’’ though that is only one of the names in contention for the new space. In place of the stacks, they are spending $42,000 on three large flat-screen TVs that will project data from the Internet and $20,000 on special laptop-friendly study carrels. Where the reference desk was, they are building a $50,000 coffee shop that will include a $12,000 cappuccino machine.</a:t>
            </a:r>
          </a:p>
          <a:p>
            <a:r>
              <a:rPr lang="en-US" dirty="0" smtClean="0"/>
              <a:t>The Boston Globe, 9/4/2009</a:t>
            </a:r>
            <a:endParaRPr lang="en-US" dirty="0"/>
          </a:p>
        </p:txBody>
      </p:sp>
    </p:spTree>
  </p:cSld>
  <p:clrMapOvr>
    <a:masterClrMapping/>
  </p:clrMapOvr>
  <p:transition advTm="25802"/>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will you…</a:t>
            </a:r>
            <a:endParaRPr lang="en-US" dirty="0"/>
          </a:p>
        </p:txBody>
      </p:sp>
      <p:sp>
        <p:nvSpPr>
          <p:cNvPr id="3" name="Content Placeholder 2"/>
          <p:cNvSpPr>
            <a:spLocks noGrp="1"/>
          </p:cNvSpPr>
          <p:nvPr>
            <p:ph idx="1"/>
          </p:nvPr>
        </p:nvSpPr>
        <p:spPr/>
        <p:txBody>
          <a:bodyPr/>
          <a:lstStyle/>
          <a:p>
            <a:r>
              <a:rPr lang="en-US" dirty="0" smtClean="0"/>
              <a:t>PRACTICE life-long </a:t>
            </a:r>
            <a:r>
              <a:rPr lang="en-US" dirty="0" smtClean="0"/>
              <a:t>learning NOW?</a:t>
            </a:r>
            <a:endParaRPr lang="en-US" dirty="0"/>
          </a:p>
        </p:txBody>
      </p:sp>
      <p:pic>
        <p:nvPicPr>
          <p:cNvPr id="5" name="Picture 4" descr="lifelong learning.jpg"/>
          <p:cNvPicPr>
            <a:picLocks noChangeAspect="1"/>
          </p:cNvPicPr>
          <p:nvPr/>
        </p:nvPicPr>
        <p:blipFill>
          <a:blip r:embed="rId2"/>
          <a:stretch>
            <a:fillRect/>
          </a:stretch>
        </p:blipFill>
        <p:spPr>
          <a:xfrm>
            <a:off x="2895600" y="2209800"/>
            <a:ext cx="3429000" cy="4296993"/>
          </a:xfrm>
          <a:prstGeom prst="rect">
            <a:avLst/>
          </a:prstGeom>
        </p:spPr>
      </p:pic>
    </p:spTree>
  </p:cSld>
  <p:clrMapOvr>
    <a:masterClrMapping/>
  </p:clrMapOvr>
  <p:transition advTm="5476"/>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What will your role be…	</a:t>
            </a:r>
            <a:endParaRPr lang="en-US" dirty="0"/>
          </a:p>
        </p:txBody>
      </p:sp>
      <p:sp>
        <p:nvSpPr>
          <p:cNvPr id="3" name="Content Placeholder 2"/>
          <p:cNvSpPr>
            <a:spLocks noGrp="1"/>
          </p:cNvSpPr>
          <p:nvPr>
            <p:ph idx="1"/>
          </p:nvPr>
        </p:nvSpPr>
        <p:spPr/>
        <p:txBody>
          <a:bodyPr/>
          <a:lstStyle/>
          <a:p>
            <a:r>
              <a:rPr lang="en-US" dirty="0" smtClean="0"/>
              <a:t>5 years</a:t>
            </a:r>
          </a:p>
          <a:p>
            <a:r>
              <a:rPr lang="en-US" dirty="0" smtClean="0"/>
              <a:t>10 years</a:t>
            </a:r>
          </a:p>
          <a:p>
            <a:r>
              <a:rPr lang="en-US" dirty="0" smtClean="0"/>
              <a:t>15 years</a:t>
            </a:r>
          </a:p>
          <a:p>
            <a:r>
              <a:rPr lang="en-US" dirty="0" smtClean="0"/>
              <a:t>(you get the point) </a:t>
            </a:r>
          </a:p>
          <a:p>
            <a:r>
              <a:rPr lang="en-US" dirty="0"/>
              <a:t>f</a:t>
            </a:r>
            <a:r>
              <a:rPr lang="en-US" dirty="0" smtClean="0"/>
              <a:t>rom NOW?</a:t>
            </a:r>
            <a:endParaRPr lang="en-US" dirty="0"/>
          </a:p>
        </p:txBody>
      </p:sp>
      <p:pic>
        <p:nvPicPr>
          <p:cNvPr id="9218" name="Picture 2"/>
          <p:cNvPicPr>
            <a:picLocks noChangeAspect="1" noChangeArrowheads="1"/>
          </p:cNvPicPr>
          <p:nvPr/>
        </p:nvPicPr>
        <p:blipFill>
          <a:blip r:embed="rId2"/>
          <a:srcRect/>
          <a:stretch>
            <a:fillRect/>
          </a:stretch>
        </p:blipFill>
        <p:spPr bwMode="auto">
          <a:xfrm>
            <a:off x="4038600" y="1905000"/>
            <a:ext cx="4762500" cy="3124200"/>
          </a:xfrm>
          <a:prstGeom prst="rect">
            <a:avLst/>
          </a:prstGeom>
          <a:noFill/>
          <a:ln w="9525">
            <a:noFill/>
            <a:miter lim="800000"/>
            <a:headEnd/>
            <a:tailEnd/>
          </a:ln>
        </p:spPr>
      </p:pic>
    </p:spTree>
  </p:cSld>
  <p:clrMapOvr>
    <a:masterClrMapping/>
  </p:clrMapOvr>
  <p:transition advTm="7317"/>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Our PNWBOCES network provides a community of colleagues that shares…</a:t>
            </a:r>
            <a:endParaRPr lang="en-US" dirty="0"/>
          </a:p>
        </p:txBody>
      </p:sp>
      <p:sp>
        <p:nvSpPr>
          <p:cNvPr id="3" name="Content Placeholder 2"/>
          <p:cNvSpPr>
            <a:spLocks noGrp="1"/>
          </p:cNvSpPr>
          <p:nvPr>
            <p:ph idx="1"/>
          </p:nvPr>
        </p:nvSpPr>
        <p:spPr/>
        <p:txBody>
          <a:bodyPr/>
          <a:lstStyle/>
          <a:p>
            <a:r>
              <a:rPr lang="en-US" dirty="0" smtClean="0"/>
              <a:t>Expertise</a:t>
            </a:r>
          </a:p>
          <a:p>
            <a:r>
              <a:rPr lang="en-US" dirty="0" smtClean="0"/>
              <a:t>Collaboration</a:t>
            </a:r>
          </a:p>
          <a:p>
            <a:r>
              <a:rPr lang="en-US" dirty="0" smtClean="0"/>
              <a:t>Education</a:t>
            </a:r>
          </a:p>
          <a:p>
            <a:r>
              <a:rPr lang="en-US" dirty="0" smtClean="0"/>
              <a:t>Communication</a:t>
            </a:r>
          </a:p>
          <a:p>
            <a:r>
              <a:rPr lang="en-US" dirty="0" smtClean="0"/>
              <a:t>Be an active, vital </a:t>
            </a:r>
          </a:p>
          <a:p>
            <a:pPr>
              <a:buNone/>
            </a:pPr>
            <a:r>
              <a:rPr lang="en-US" dirty="0"/>
              <a:t> </a:t>
            </a:r>
            <a:r>
              <a:rPr lang="en-US" dirty="0" smtClean="0"/>
              <a:t>   member NOW!</a:t>
            </a:r>
          </a:p>
          <a:p>
            <a:endParaRPr lang="en-US" dirty="0" smtClean="0"/>
          </a:p>
          <a:p>
            <a:endParaRPr lang="en-US" dirty="0"/>
          </a:p>
        </p:txBody>
      </p:sp>
      <p:pic>
        <p:nvPicPr>
          <p:cNvPr id="10242" name="Picture 2"/>
          <p:cNvPicPr>
            <a:picLocks noChangeAspect="1" noChangeArrowheads="1"/>
          </p:cNvPicPr>
          <p:nvPr/>
        </p:nvPicPr>
        <p:blipFill>
          <a:blip r:embed="rId2"/>
          <a:srcRect/>
          <a:stretch>
            <a:fillRect/>
          </a:stretch>
        </p:blipFill>
        <p:spPr bwMode="auto">
          <a:xfrm>
            <a:off x="4495800" y="1828800"/>
            <a:ext cx="3962400" cy="3962400"/>
          </a:xfrm>
          <a:prstGeom prst="rect">
            <a:avLst/>
          </a:prstGeom>
          <a:noFill/>
          <a:ln w="9525">
            <a:noFill/>
            <a:miter lim="800000"/>
            <a:headEnd/>
            <a:tailEnd/>
          </a:ln>
        </p:spPr>
      </p:pic>
    </p:spTree>
  </p:cSld>
  <p:clrMapOvr>
    <a:masterClrMapping/>
  </p:clrMapOvr>
  <p:transition advTm="9796"/>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smtClean="0"/>
              <a:t>Future </a:t>
            </a:r>
            <a:r>
              <a:rPr lang="en-US" dirty="0" smtClean="0"/>
              <a:t>is NOW!</a:t>
            </a:r>
            <a:endParaRPr lang="en-US" dirty="0"/>
          </a:p>
        </p:txBody>
      </p:sp>
      <p:sp>
        <p:nvSpPr>
          <p:cNvPr id="3" name="Content Placeholder 2"/>
          <p:cNvSpPr>
            <a:spLocks noGrp="1"/>
          </p:cNvSpPr>
          <p:nvPr>
            <p:ph idx="1"/>
          </p:nvPr>
        </p:nvSpPr>
        <p:spPr/>
        <p:txBody>
          <a:bodyPr/>
          <a:lstStyle/>
          <a:p>
            <a:r>
              <a:rPr lang="en-US" dirty="0" smtClean="0"/>
              <a:t>Establish your role in it NOW! </a:t>
            </a:r>
            <a:endParaRPr lang="en-US" dirty="0"/>
          </a:p>
        </p:txBody>
      </p:sp>
      <p:pic>
        <p:nvPicPr>
          <p:cNvPr id="11267" name="Picture 3"/>
          <p:cNvPicPr>
            <a:picLocks noChangeAspect="1" noChangeArrowheads="1"/>
          </p:cNvPicPr>
          <p:nvPr/>
        </p:nvPicPr>
        <p:blipFill>
          <a:blip r:embed="rId2"/>
          <a:srcRect/>
          <a:stretch>
            <a:fillRect/>
          </a:stretch>
        </p:blipFill>
        <p:spPr bwMode="auto">
          <a:xfrm>
            <a:off x="2667000" y="2362200"/>
            <a:ext cx="3876675" cy="4115366"/>
          </a:xfrm>
          <a:prstGeom prst="rect">
            <a:avLst/>
          </a:prstGeom>
          <a:noFill/>
          <a:ln w="9525">
            <a:noFill/>
            <a:miter lim="800000"/>
            <a:headEnd/>
            <a:tailEnd/>
          </a:ln>
        </p:spPr>
      </p:pic>
    </p:spTree>
  </p:cSld>
  <p:clrMapOvr>
    <a:masterClrMapping/>
  </p:clrMapOvr>
  <p:transition advTm="6194"/>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219200"/>
            <a:ext cx="8610600" cy="4830763"/>
          </a:xfrm>
        </p:spPr>
        <p:txBody>
          <a:bodyPr>
            <a:noAutofit/>
          </a:bodyPr>
          <a:lstStyle/>
          <a:p>
            <a:r>
              <a:rPr lang="en-US" sz="1200" b="1" dirty="0" smtClean="0"/>
              <a:t>Slide 1 </a:t>
            </a:r>
            <a:r>
              <a:rPr lang="en-US" sz="1200" dirty="0" smtClean="0"/>
              <a:t>&lt;div </a:t>
            </a:r>
            <a:r>
              <a:rPr lang="en-US" sz="1200" dirty="0" err="1" smtClean="0"/>
              <a:t>xmlns:cc</a:t>
            </a:r>
            <a:r>
              <a:rPr lang="en-US" sz="1200" dirty="0" smtClean="0"/>
              <a:t>="http://creativecommons.org/ns#" about="http://www.flickr.com/photos/24183489@N00/284995199/"&gt;&lt;a </a:t>
            </a:r>
            <a:r>
              <a:rPr lang="en-US" sz="1200" dirty="0" err="1" smtClean="0"/>
              <a:t>rel</a:t>
            </a:r>
            <a:r>
              <a:rPr lang="en-US" sz="1200" dirty="0" smtClean="0"/>
              <a:t>="</a:t>
            </a:r>
            <a:r>
              <a:rPr lang="en-US" sz="1200" dirty="0" err="1" smtClean="0"/>
              <a:t>cc:attributionURL</a:t>
            </a:r>
            <a:r>
              <a:rPr lang="en-US" sz="1200" dirty="0" smtClean="0"/>
              <a:t>" </a:t>
            </a:r>
            <a:r>
              <a:rPr lang="en-US" sz="1200" dirty="0" err="1" smtClean="0"/>
              <a:t>href</a:t>
            </a:r>
            <a:r>
              <a:rPr lang="en-US" sz="1200" dirty="0" smtClean="0"/>
              <a:t>="http://www.flickr.com/photos/gadl/"&gt;http://www.flickr.com/photos/gadl/&lt;/a&gt; / &lt;a </a:t>
            </a:r>
            <a:r>
              <a:rPr lang="en-US" sz="1200" dirty="0" err="1" smtClean="0"/>
              <a:t>rel</a:t>
            </a:r>
            <a:r>
              <a:rPr lang="en-US" sz="1200" dirty="0" smtClean="0"/>
              <a:t>="license" </a:t>
            </a:r>
            <a:r>
              <a:rPr lang="en-US" sz="1200" dirty="0" err="1" smtClean="0"/>
              <a:t>href</a:t>
            </a:r>
            <a:r>
              <a:rPr lang="en-US" sz="1200" dirty="0" smtClean="0"/>
              <a:t>="http://creativecommons.org/licenses/by-sa/2.0/"&gt;CC BY-SA 2.0&lt;/a&gt;&lt;/div&gt;</a:t>
            </a:r>
          </a:p>
          <a:p>
            <a:r>
              <a:rPr lang="en-US" sz="1200" b="1" dirty="0" smtClean="0"/>
              <a:t>Slide 5 </a:t>
            </a:r>
            <a:r>
              <a:rPr lang="en-US" sz="1200" dirty="0" smtClean="0"/>
              <a:t>http://flickr.com/photo/50275037@N00/143439490</a:t>
            </a:r>
          </a:p>
          <a:p>
            <a:r>
              <a:rPr lang="en-US" sz="1200" b="1" dirty="0" smtClean="0"/>
              <a:t>Slide 10 </a:t>
            </a:r>
            <a:r>
              <a:rPr lang="en-US" sz="1200" dirty="0" smtClean="0">
                <a:hlinkClick r:id="rId2" tooltip="http://flickr.com/photos/97632390@N00/477670477"/>
              </a:rPr>
              <a:t>http://flickr.com/photos/97632390@N00/477670477</a:t>
            </a:r>
            <a:endParaRPr lang="en-US" sz="1200" dirty="0" smtClean="0"/>
          </a:p>
          <a:p>
            <a:r>
              <a:rPr lang="en-US" sz="1200" b="1" dirty="0" smtClean="0"/>
              <a:t>Slide 11 </a:t>
            </a:r>
            <a:r>
              <a:rPr lang="en-US" sz="1200" dirty="0" smtClean="0"/>
              <a:t>&lt;div </a:t>
            </a:r>
            <a:r>
              <a:rPr lang="en-US" sz="1200" dirty="0" err="1" smtClean="0"/>
              <a:t>xmlns:cc</a:t>
            </a:r>
            <a:r>
              <a:rPr lang="en-US" sz="1200" dirty="0" smtClean="0"/>
              <a:t>="http://creativecommons.org/ns#" about="http://www.flickr.com/photos/22177648@N06/2137735924/"&gt;&lt;a </a:t>
            </a:r>
            <a:r>
              <a:rPr lang="en-US" sz="1200" dirty="0" err="1" smtClean="0"/>
              <a:t>rel</a:t>
            </a:r>
            <a:r>
              <a:rPr lang="en-US" sz="1200" dirty="0" smtClean="0"/>
              <a:t>="</a:t>
            </a:r>
            <a:r>
              <a:rPr lang="en-US" sz="1200" dirty="0" err="1" smtClean="0"/>
              <a:t>cc:attributionURL</a:t>
            </a:r>
            <a:r>
              <a:rPr lang="en-US" sz="1200" dirty="0" smtClean="0"/>
              <a:t>" </a:t>
            </a:r>
            <a:r>
              <a:rPr lang="en-US" sz="1200" dirty="0" err="1" smtClean="0"/>
              <a:t>href</a:t>
            </a:r>
            <a:r>
              <a:rPr lang="en-US" sz="1200" dirty="0" smtClean="0"/>
              <a:t>="http://www.flickr.com/photos/lumaxart/"&gt;http://www.flickr.com/photos/lumaxart/&lt;/a&gt; / &lt;a </a:t>
            </a:r>
            <a:r>
              <a:rPr lang="en-US" sz="1200" dirty="0" err="1" smtClean="0"/>
              <a:t>rel</a:t>
            </a:r>
            <a:r>
              <a:rPr lang="en-US" sz="1200" dirty="0" smtClean="0"/>
              <a:t>="license" </a:t>
            </a:r>
            <a:r>
              <a:rPr lang="en-US" sz="1200" dirty="0" err="1" smtClean="0"/>
              <a:t>href</a:t>
            </a:r>
            <a:r>
              <a:rPr lang="en-US" sz="1200" dirty="0" smtClean="0"/>
              <a:t>="http://creativecommons.org/licenses/by-sa/2.0/"&gt;CC BY-SA 2.0&lt;/a&gt;&lt;/div&gt;</a:t>
            </a:r>
          </a:p>
          <a:p>
            <a:r>
              <a:rPr lang="en-US" sz="1200" b="1" dirty="0" smtClean="0"/>
              <a:t>Slide 12 </a:t>
            </a:r>
            <a:r>
              <a:rPr lang="en-US" sz="1200" dirty="0" smtClean="0"/>
              <a:t>&lt;div </a:t>
            </a:r>
            <a:r>
              <a:rPr lang="en-US" sz="1200" dirty="0" err="1" smtClean="0"/>
              <a:t>xmlns:cc</a:t>
            </a:r>
            <a:r>
              <a:rPr lang="en-US" sz="1200" dirty="0" smtClean="0"/>
              <a:t>="http://creativecommons.org/ns#" about="http://www.flickr.com/photos/45082883@N00/223839049/"&gt;&lt;a </a:t>
            </a:r>
            <a:r>
              <a:rPr lang="en-US" sz="1200" dirty="0" err="1" smtClean="0"/>
              <a:t>rel</a:t>
            </a:r>
            <a:r>
              <a:rPr lang="en-US" sz="1200" dirty="0" smtClean="0"/>
              <a:t>="</a:t>
            </a:r>
            <a:r>
              <a:rPr lang="en-US" sz="1200" dirty="0" err="1" smtClean="0"/>
              <a:t>cc:attributionURL</a:t>
            </a:r>
            <a:r>
              <a:rPr lang="en-US" sz="1200" dirty="0" smtClean="0"/>
              <a:t>" </a:t>
            </a:r>
            <a:r>
              <a:rPr lang="en-US" sz="1200" dirty="0" err="1" smtClean="0"/>
              <a:t>href</a:t>
            </a:r>
            <a:r>
              <a:rPr lang="en-US" sz="1200" dirty="0" smtClean="0"/>
              <a:t>="http://www.flickr.com/photos/travelinlibrarian/"&gt;http://www.flickr.com/photos/travelinlibrarian/&lt;/a&gt; / &lt;a </a:t>
            </a:r>
            <a:r>
              <a:rPr lang="en-US" sz="1200" dirty="0" err="1" smtClean="0"/>
              <a:t>rel</a:t>
            </a:r>
            <a:r>
              <a:rPr lang="en-US" sz="1200" dirty="0" smtClean="0"/>
              <a:t>="license" </a:t>
            </a:r>
            <a:r>
              <a:rPr lang="en-US" sz="1200" dirty="0" err="1" smtClean="0"/>
              <a:t>href</a:t>
            </a:r>
            <a:r>
              <a:rPr lang="en-US" sz="1200" dirty="0" smtClean="0"/>
              <a:t>="http://creativecommons.org/licenses/by-nc-sa/2.0/"&gt;CC BY-NC-SA 2.0&lt;/a&gt;&lt;/div&gt;</a:t>
            </a:r>
          </a:p>
          <a:p>
            <a:r>
              <a:rPr lang="en-US" sz="1200" b="1" dirty="0" smtClean="0"/>
              <a:t>Slide 13 </a:t>
            </a:r>
            <a:r>
              <a:rPr lang="en-US" sz="1200" dirty="0" smtClean="0"/>
              <a:t>&lt;div </a:t>
            </a:r>
            <a:r>
              <a:rPr lang="en-US" sz="1200" dirty="0" err="1" smtClean="0"/>
              <a:t>xmlns:cc</a:t>
            </a:r>
            <a:r>
              <a:rPr lang="en-US" sz="1200" dirty="0" smtClean="0"/>
              <a:t>="http://creativecommons.org/ns#" about="http://www.flickr.com/photos/62424894@N00/312922826/"&gt;&lt;a </a:t>
            </a:r>
            <a:r>
              <a:rPr lang="en-US" sz="1200" dirty="0" err="1" smtClean="0"/>
              <a:t>rel</a:t>
            </a:r>
            <a:r>
              <a:rPr lang="en-US" sz="1200" dirty="0" smtClean="0"/>
              <a:t>="</a:t>
            </a:r>
            <a:r>
              <a:rPr lang="en-US" sz="1200" dirty="0" err="1" smtClean="0"/>
              <a:t>cc:attributionURL</a:t>
            </a:r>
            <a:r>
              <a:rPr lang="en-US" sz="1200" dirty="0" smtClean="0"/>
              <a:t>" </a:t>
            </a:r>
            <a:r>
              <a:rPr lang="en-US" sz="1200" dirty="0" err="1" smtClean="0"/>
              <a:t>href</a:t>
            </a:r>
            <a:r>
              <a:rPr lang="en-US" sz="1200" dirty="0" smtClean="0"/>
              <a:t>="http://www.flickr.com/photos/gracewong/"&gt;http://www.flickr.com/photos/gracewong/&lt;/a&gt; / &lt;a </a:t>
            </a:r>
            <a:r>
              <a:rPr lang="en-US" sz="1200" dirty="0" err="1" smtClean="0"/>
              <a:t>rel</a:t>
            </a:r>
            <a:r>
              <a:rPr lang="en-US" sz="1200" dirty="0" smtClean="0"/>
              <a:t>="license" </a:t>
            </a:r>
            <a:r>
              <a:rPr lang="en-US" sz="1200" dirty="0" err="1" smtClean="0"/>
              <a:t>href</a:t>
            </a:r>
            <a:r>
              <a:rPr lang="en-US" sz="1200" dirty="0" smtClean="0"/>
              <a:t>="http://creativecommons.org/licenses/by/2.0/"&gt;CC BY 2.0&lt;/a&gt;&lt;/div&gt;</a:t>
            </a:r>
          </a:p>
          <a:p>
            <a:r>
              <a:rPr lang="en-US" sz="1200" b="1" dirty="0" smtClean="0"/>
              <a:t>Slide 14 </a:t>
            </a:r>
            <a:r>
              <a:rPr lang="en-US" sz="1200" dirty="0" smtClean="0"/>
              <a:t>&lt;div </a:t>
            </a:r>
            <a:r>
              <a:rPr lang="en-US" sz="1200" dirty="0" err="1" smtClean="0"/>
              <a:t>xmlns:cc</a:t>
            </a:r>
            <a:r>
              <a:rPr lang="en-US" sz="1200" dirty="0" smtClean="0"/>
              <a:t>="http://creativecommons.org/ns#" about="http://www.flickr.com/photos/16230215@N08/3676335098/"&gt;&lt;a </a:t>
            </a:r>
            <a:r>
              <a:rPr lang="en-US" sz="1200" dirty="0" err="1" smtClean="0"/>
              <a:t>rel</a:t>
            </a:r>
            <a:r>
              <a:rPr lang="en-US" sz="1200" dirty="0" smtClean="0"/>
              <a:t>="</a:t>
            </a:r>
            <a:r>
              <a:rPr lang="en-US" sz="1200" dirty="0" err="1" smtClean="0"/>
              <a:t>cc:attributionURL</a:t>
            </a:r>
            <a:r>
              <a:rPr lang="en-US" sz="1200" dirty="0" smtClean="0"/>
              <a:t>" </a:t>
            </a:r>
            <a:r>
              <a:rPr lang="en-US" sz="1200" dirty="0" err="1" smtClean="0"/>
              <a:t>href</a:t>
            </a:r>
            <a:r>
              <a:rPr lang="en-US" sz="1200" dirty="0" smtClean="0"/>
              <a:t>="http://www.flickr.com/photos/h-k-d/"&gt;http://www.flickr.com/photos/h-k-d/&lt;/a&gt; / &lt;a </a:t>
            </a:r>
            <a:r>
              <a:rPr lang="en-US" sz="1200" dirty="0" err="1" smtClean="0"/>
              <a:t>rel</a:t>
            </a:r>
            <a:r>
              <a:rPr lang="en-US" sz="1200" dirty="0" smtClean="0"/>
              <a:t>="license" </a:t>
            </a:r>
            <a:r>
              <a:rPr lang="en-US" sz="1200" dirty="0" err="1" smtClean="0"/>
              <a:t>href</a:t>
            </a:r>
            <a:r>
              <a:rPr lang="en-US" sz="1200" dirty="0" smtClean="0"/>
              <a:t>="http://creativecommons.org/licenses/by-nd/2.0/"&gt;CC BY-ND 2.0&lt;/a&gt;&lt;/div&gt;</a:t>
            </a:r>
          </a:p>
          <a:p>
            <a:r>
              <a:rPr lang="en-US" sz="1200" b="1" dirty="0" smtClean="0"/>
              <a:t>Slide 15 </a:t>
            </a:r>
            <a:r>
              <a:rPr lang="en-US" sz="1200" dirty="0" smtClean="0"/>
              <a:t>&lt;div </a:t>
            </a:r>
            <a:r>
              <a:rPr lang="en-US" sz="1200" dirty="0" err="1" smtClean="0"/>
              <a:t>xmlns:cc</a:t>
            </a:r>
            <a:r>
              <a:rPr lang="en-US" sz="1200" dirty="0" smtClean="0"/>
              <a:t>="http://creativecommons.org/ns#" about="http</a:t>
            </a:r>
            <a:r>
              <a:rPr lang="en-US" sz="1200" dirty="0" smtClean="0"/>
              <a:t>://www.flickr.com/photos/h-k-d/3310336516/in/set-72157614043371713</a:t>
            </a:r>
            <a:r>
              <a:rPr lang="en-US" sz="1200" dirty="0" smtClean="0"/>
              <a:t>/"&gt;&lt;a </a:t>
            </a:r>
            <a:r>
              <a:rPr lang="en-US" sz="1200" dirty="0" err="1" smtClean="0"/>
              <a:t>rel</a:t>
            </a:r>
            <a:r>
              <a:rPr lang="en-US" sz="1200" dirty="0" smtClean="0"/>
              <a:t>="</a:t>
            </a:r>
            <a:r>
              <a:rPr lang="en-US" sz="1200" dirty="0" err="1" smtClean="0"/>
              <a:t>cc:attributionURL</a:t>
            </a:r>
            <a:r>
              <a:rPr lang="en-US" sz="1200" dirty="0" smtClean="0"/>
              <a:t>" </a:t>
            </a:r>
            <a:r>
              <a:rPr lang="en-US" sz="1200" dirty="0" err="1" smtClean="0"/>
              <a:t>href</a:t>
            </a:r>
            <a:r>
              <a:rPr lang="en-US" sz="1200" dirty="0" smtClean="0"/>
              <a:t>="http://www.flickr.com/photos/h-k-d/"&gt;http://www.flickr.com/photos/h-k-d/&lt;/a&gt; / &lt;a </a:t>
            </a:r>
            <a:r>
              <a:rPr lang="en-US" sz="1200" dirty="0" err="1" smtClean="0"/>
              <a:t>rel</a:t>
            </a:r>
            <a:r>
              <a:rPr lang="en-US" sz="1200" dirty="0" smtClean="0"/>
              <a:t>="license" </a:t>
            </a:r>
            <a:r>
              <a:rPr lang="en-US" sz="1200" dirty="0" err="1" smtClean="0"/>
              <a:t>href</a:t>
            </a:r>
            <a:r>
              <a:rPr lang="en-US" sz="1200" dirty="0" smtClean="0"/>
              <a:t>="http://creativecommons.org/licenses/by-nd/2.0/"&gt;CC BY-ND 2.0&lt;/a&gt;&lt;/div&gt;</a:t>
            </a:r>
          </a:p>
          <a:p>
            <a:endParaRPr lang="en-US" sz="1300" dirty="0" smtClean="0"/>
          </a:p>
        </p:txBody>
      </p:sp>
      <p:pic>
        <p:nvPicPr>
          <p:cNvPr id="21506" name="Picture 2"/>
          <p:cNvPicPr>
            <a:picLocks noChangeAspect="1" noChangeArrowheads="1"/>
          </p:cNvPicPr>
          <p:nvPr/>
        </p:nvPicPr>
        <p:blipFill>
          <a:blip r:embed="rId3"/>
          <a:srcRect/>
          <a:stretch>
            <a:fillRect/>
          </a:stretch>
        </p:blipFill>
        <p:spPr bwMode="auto">
          <a:xfrm>
            <a:off x="4114800" y="152400"/>
            <a:ext cx="1009650" cy="1009650"/>
          </a:xfrm>
          <a:prstGeom prst="rect">
            <a:avLst/>
          </a:prstGeom>
          <a:noFill/>
          <a:ln w="9525">
            <a:noFill/>
            <a:miter lim="800000"/>
            <a:headEnd/>
            <a:tailEnd/>
          </a:ln>
        </p:spPr>
      </p:pic>
    </p:spTree>
  </p:cSld>
  <p:clrMapOvr>
    <a:masterClrMapping/>
  </p:clrMapOvr>
  <p:transition advTm="2964"/>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371600"/>
            <a:ext cx="8610600" cy="4678363"/>
          </a:xfrm>
        </p:spPr>
        <p:txBody>
          <a:bodyPr>
            <a:noAutofit/>
          </a:bodyPr>
          <a:lstStyle/>
          <a:p>
            <a:r>
              <a:rPr lang="en-US" sz="1150" b="1" dirty="0" smtClean="0"/>
              <a:t>Slide 16 </a:t>
            </a:r>
            <a:r>
              <a:rPr lang="en-US" sz="1150" dirty="0" smtClean="0"/>
              <a:t>&lt;div </a:t>
            </a:r>
            <a:r>
              <a:rPr lang="en-US" sz="1150" dirty="0" err="1" smtClean="0"/>
              <a:t>xmlns:cc</a:t>
            </a:r>
            <a:r>
              <a:rPr lang="en-US" sz="1150" dirty="0" smtClean="0"/>
              <a:t>="http://creativecommons.org/ns#" about="http://www.flickr.com/photos/63111479@N00/3415719949/"&gt;&lt;a </a:t>
            </a:r>
            <a:r>
              <a:rPr lang="en-US" sz="1150" dirty="0" err="1" smtClean="0"/>
              <a:t>rel</a:t>
            </a:r>
            <a:r>
              <a:rPr lang="en-US" sz="1150" dirty="0" smtClean="0"/>
              <a:t>="</a:t>
            </a:r>
            <a:r>
              <a:rPr lang="en-US" sz="1150" dirty="0" err="1" smtClean="0"/>
              <a:t>cc:attributionURL</a:t>
            </a:r>
            <a:r>
              <a:rPr lang="en-US" sz="1150" dirty="0" smtClean="0"/>
              <a:t>" </a:t>
            </a:r>
            <a:r>
              <a:rPr lang="en-US" sz="1150" dirty="0" err="1" smtClean="0"/>
              <a:t>href</a:t>
            </a:r>
            <a:r>
              <a:rPr lang="en-US" sz="1150" dirty="0" smtClean="0"/>
              <a:t>="http://www.flickr.com/photos/christajoy42/"&gt;http://www.flickr.com/photos/christajoy42/&lt;/a&gt; / &lt;a </a:t>
            </a:r>
            <a:r>
              <a:rPr lang="en-US" sz="1150" dirty="0" err="1" smtClean="0"/>
              <a:t>rel</a:t>
            </a:r>
            <a:r>
              <a:rPr lang="en-US" sz="1150" dirty="0" smtClean="0"/>
              <a:t>="license" </a:t>
            </a:r>
            <a:r>
              <a:rPr lang="en-US" sz="1150" dirty="0" err="1" smtClean="0"/>
              <a:t>href</a:t>
            </a:r>
            <a:r>
              <a:rPr lang="en-US" sz="1150" dirty="0" smtClean="0"/>
              <a:t>="http://creativecommons.org/licenses/by-sa/2.0/"&gt;CC BY-SA 2.0&lt;/a&gt;&lt;/div&gt;</a:t>
            </a:r>
          </a:p>
          <a:p>
            <a:r>
              <a:rPr lang="en-US" sz="1150" b="1" dirty="0" smtClean="0"/>
              <a:t>Slide 17 </a:t>
            </a:r>
            <a:r>
              <a:rPr lang="en-US" sz="1150" dirty="0" smtClean="0"/>
              <a:t>&lt;div </a:t>
            </a:r>
            <a:r>
              <a:rPr lang="en-US" sz="1150" dirty="0" err="1" smtClean="0"/>
              <a:t>xmlns:cc</a:t>
            </a:r>
            <a:r>
              <a:rPr lang="en-US" sz="1150" dirty="0" smtClean="0"/>
              <a:t>="http://creativecommons.org/ns#" about="http://www.flickr.com/photos/86452432@N00/1378990179/"&gt;&lt;a </a:t>
            </a:r>
            <a:r>
              <a:rPr lang="en-US" sz="1150" dirty="0" err="1" smtClean="0"/>
              <a:t>rel</a:t>
            </a:r>
            <a:r>
              <a:rPr lang="en-US" sz="1150" dirty="0" smtClean="0"/>
              <a:t>="</a:t>
            </a:r>
            <a:r>
              <a:rPr lang="en-US" sz="1150" dirty="0" err="1" smtClean="0"/>
              <a:t>cc:attributionURL</a:t>
            </a:r>
            <a:r>
              <a:rPr lang="en-US" sz="1150" dirty="0" smtClean="0"/>
              <a:t>" </a:t>
            </a:r>
            <a:r>
              <a:rPr lang="en-US" sz="1150" dirty="0" err="1" smtClean="0"/>
              <a:t>href</a:t>
            </a:r>
            <a:r>
              <a:rPr lang="en-US" sz="1150" dirty="0" smtClean="0"/>
              <a:t>="http://www.flickr.com/photos/alphadesigner/"&gt;http://www.flickr.com/photos/alphadesigner/&lt;/a&gt; / &lt;a </a:t>
            </a:r>
            <a:r>
              <a:rPr lang="en-US" sz="1150" dirty="0" err="1" smtClean="0"/>
              <a:t>rel</a:t>
            </a:r>
            <a:r>
              <a:rPr lang="en-US" sz="1150" dirty="0" smtClean="0"/>
              <a:t>="license" </a:t>
            </a:r>
            <a:r>
              <a:rPr lang="en-US" sz="1150" dirty="0" err="1" smtClean="0"/>
              <a:t>href</a:t>
            </a:r>
            <a:r>
              <a:rPr lang="en-US" sz="1150" dirty="0" smtClean="0"/>
              <a:t>="http://creativecommons.org/licenses/by-nc-nd/2.0/"&gt;CC BY-NC-ND 2.0&lt;/a&gt;&lt;/div&gt;</a:t>
            </a:r>
          </a:p>
          <a:p>
            <a:r>
              <a:rPr lang="en-US" sz="1150" b="1" dirty="0" smtClean="0"/>
              <a:t>Slide 18 </a:t>
            </a:r>
            <a:r>
              <a:rPr lang="en-US" sz="1150" dirty="0" smtClean="0"/>
              <a:t>&lt;div </a:t>
            </a:r>
            <a:r>
              <a:rPr lang="en-US" sz="1150" dirty="0" err="1" smtClean="0"/>
              <a:t>xmlns:cc</a:t>
            </a:r>
            <a:r>
              <a:rPr lang="en-US" sz="1150" dirty="0" smtClean="0"/>
              <a:t>="http://creativecommons.org/ns#" about="http://www.flickr.com/photos/20993292@N08/2262788821/"&gt;&lt;a </a:t>
            </a:r>
            <a:r>
              <a:rPr lang="en-US" sz="1150" dirty="0" err="1" smtClean="0"/>
              <a:t>rel</a:t>
            </a:r>
            <a:r>
              <a:rPr lang="en-US" sz="1150" dirty="0" smtClean="0"/>
              <a:t>="</a:t>
            </a:r>
            <a:r>
              <a:rPr lang="en-US" sz="1150" dirty="0" err="1" smtClean="0"/>
              <a:t>cc:attributionURL</a:t>
            </a:r>
            <a:r>
              <a:rPr lang="en-US" sz="1150" dirty="0" smtClean="0"/>
              <a:t>" </a:t>
            </a:r>
            <a:r>
              <a:rPr lang="en-US" sz="1150" dirty="0" err="1" smtClean="0"/>
              <a:t>href</a:t>
            </a:r>
            <a:r>
              <a:rPr lang="en-US" sz="1150" dirty="0" smtClean="0"/>
              <a:t>="http://www.flickr.com/photos/thecaucas/"&gt;http://www.flickr.com/photos/thecaucas/&lt;/a&gt; / &lt;a </a:t>
            </a:r>
            <a:r>
              <a:rPr lang="en-US" sz="1150" dirty="0" err="1" smtClean="0"/>
              <a:t>rel</a:t>
            </a:r>
            <a:r>
              <a:rPr lang="en-US" sz="1150" dirty="0" smtClean="0"/>
              <a:t>="license" </a:t>
            </a:r>
            <a:r>
              <a:rPr lang="en-US" sz="1150" dirty="0" err="1" smtClean="0"/>
              <a:t>href</a:t>
            </a:r>
            <a:r>
              <a:rPr lang="en-US" sz="1150" dirty="0" smtClean="0"/>
              <a:t>="http://creativecommons.org/licenses/by-nc-nd/2.0/"&gt;CC BY-NC-ND 2.0&lt;/a&gt;&lt;/div&gt;</a:t>
            </a:r>
          </a:p>
          <a:p>
            <a:r>
              <a:rPr lang="en-US" sz="1150" b="1" dirty="0" smtClean="0"/>
              <a:t>Slide 19 </a:t>
            </a:r>
            <a:r>
              <a:rPr lang="en-US" sz="1150" dirty="0" smtClean="0"/>
              <a:t>&lt;div </a:t>
            </a:r>
            <a:r>
              <a:rPr lang="en-US" sz="1150" dirty="0" err="1" smtClean="0"/>
              <a:t>xmlns:cc</a:t>
            </a:r>
            <a:r>
              <a:rPr lang="en-US" sz="1150" dirty="0" smtClean="0"/>
              <a:t>="http://creativecommons.org/ns#" about="http://www.flickr.com/photos/28548387@N00/556656621/"&gt;&lt;a </a:t>
            </a:r>
            <a:r>
              <a:rPr lang="en-US" sz="1150" dirty="0" err="1" smtClean="0"/>
              <a:t>rel</a:t>
            </a:r>
            <a:r>
              <a:rPr lang="en-US" sz="1150" dirty="0" smtClean="0"/>
              <a:t>="</a:t>
            </a:r>
            <a:r>
              <a:rPr lang="en-US" sz="1150" dirty="0" err="1" smtClean="0"/>
              <a:t>cc:attributionURL</a:t>
            </a:r>
            <a:r>
              <a:rPr lang="en-US" sz="1150" dirty="0" smtClean="0"/>
              <a:t>" </a:t>
            </a:r>
            <a:r>
              <a:rPr lang="en-US" sz="1150" dirty="0" err="1" smtClean="0"/>
              <a:t>href</a:t>
            </a:r>
            <a:r>
              <a:rPr lang="en-US" sz="1150" dirty="0" smtClean="0"/>
              <a:t>="http://www.flickr.com/photos/bogenfreund/"&gt;http://www.flickr.com/photos/bogenfreund/&lt;/a&gt; / &lt;a </a:t>
            </a:r>
            <a:r>
              <a:rPr lang="en-US" sz="1150" dirty="0" err="1" smtClean="0"/>
              <a:t>rel</a:t>
            </a:r>
            <a:r>
              <a:rPr lang="en-US" sz="1150" dirty="0" smtClean="0"/>
              <a:t>="license" </a:t>
            </a:r>
            <a:r>
              <a:rPr lang="en-US" sz="1150" dirty="0" err="1" smtClean="0"/>
              <a:t>href</a:t>
            </a:r>
            <a:r>
              <a:rPr lang="en-US" sz="1150" dirty="0" smtClean="0"/>
              <a:t>="http://creativecommons.org/licenses/by-sa/2.0/"&gt;CC BY-SA 2.0&lt;/a&gt;&lt;/div&gt;</a:t>
            </a:r>
          </a:p>
          <a:p>
            <a:r>
              <a:rPr lang="en-US" sz="1150" b="1" dirty="0" smtClean="0"/>
              <a:t>Slide 20 </a:t>
            </a:r>
            <a:r>
              <a:rPr lang="en-US" sz="1150" dirty="0" smtClean="0"/>
              <a:t>&lt;div </a:t>
            </a:r>
            <a:r>
              <a:rPr lang="en-US" sz="1150" dirty="0" err="1" smtClean="0"/>
              <a:t>xmlns:cc</a:t>
            </a:r>
            <a:r>
              <a:rPr lang="en-US" sz="1150" dirty="0" smtClean="0"/>
              <a:t>="http://creativecommons.org/ns#" about="http://www.flickr.com/photos/14516334@N00/759309122/"&gt;&lt;a </a:t>
            </a:r>
            <a:r>
              <a:rPr lang="en-US" sz="1150" dirty="0" err="1" smtClean="0"/>
              <a:t>rel</a:t>
            </a:r>
            <a:r>
              <a:rPr lang="en-US" sz="1150" dirty="0" smtClean="0"/>
              <a:t>="</a:t>
            </a:r>
            <a:r>
              <a:rPr lang="en-US" sz="1150" dirty="0" err="1" smtClean="0"/>
              <a:t>cc:attributionURL</a:t>
            </a:r>
            <a:r>
              <a:rPr lang="en-US" sz="1150" dirty="0" smtClean="0"/>
              <a:t>" </a:t>
            </a:r>
            <a:r>
              <a:rPr lang="en-US" sz="1150" dirty="0" err="1" smtClean="0"/>
              <a:t>href</a:t>
            </a:r>
            <a:r>
              <a:rPr lang="en-US" sz="1150" dirty="0" smtClean="0"/>
              <a:t>="http://www.flickr.com/photos/aussiegall/"&gt;http://www.flickr.com/photos/aussiegall/&lt;/a&gt; / &lt;a </a:t>
            </a:r>
            <a:r>
              <a:rPr lang="en-US" sz="1150" dirty="0" err="1" smtClean="0"/>
              <a:t>rel</a:t>
            </a:r>
            <a:r>
              <a:rPr lang="en-US" sz="1150" dirty="0" smtClean="0"/>
              <a:t>="license" </a:t>
            </a:r>
            <a:r>
              <a:rPr lang="en-US" sz="1150" dirty="0" err="1" smtClean="0"/>
              <a:t>href</a:t>
            </a:r>
            <a:r>
              <a:rPr lang="en-US" sz="1150" dirty="0" smtClean="0"/>
              <a:t>="http://creativecommons.org/licenses/by/2.0/"&gt;CC BY 2.0&lt;/a&gt;&lt;/div&gt;</a:t>
            </a:r>
          </a:p>
          <a:p>
            <a:r>
              <a:rPr lang="en-US" sz="1150" b="1" dirty="0" smtClean="0"/>
              <a:t>Slide 22 </a:t>
            </a:r>
            <a:r>
              <a:rPr lang="en-US" sz="1150" dirty="0" smtClean="0"/>
              <a:t>&lt;div </a:t>
            </a:r>
            <a:r>
              <a:rPr lang="en-US" sz="1150" dirty="0" err="1" smtClean="0"/>
              <a:t>xmlns:cc</a:t>
            </a:r>
            <a:r>
              <a:rPr lang="en-US" sz="1150" dirty="0" smtClean="0"/>
              <a:t>="http://creativecommons.org/ns#" about="http://www.flickr.com/photos/28548387@N00/556656621/"&gt;&lt;a </a:t>
            </a:r>
            <a:r>
              <a:rPr lang="en-US" sz="1150" dirty="0" err="1" smtClean="0"/>
              <a:t>rel</a:t>
            </a:r>
            <a:r>
              <a:rPr lang="en-US" sz="1150" dirty="0" smtClean="0"/>
              <a:t>="</a:t>
            </a:r>
            <a:r>
              <a:rPr lang="en-US" sz="1150" dirty="0" err="1" smtClean="0"/>
              <a:t>cc:attributionURL</a:t>
            </a:r>
            <a:r>
              <a:rPr lang="en-US" sz="1150" dirty="0" smtClean="0"/>
              <a:t>" </a:t>
            </a:r>
            <a:r>
              <a:rPr lang="en-US" sz="1150" dirty="0" err="1" smtClean="0"/>
              <a:t>href</a:t>
            </a:r>
            <a:r>
              <a:rPr lang="en-US" sz="1150" dirty="0" smtClean="0"/>
              <a:t>="http://www.flickr.com/photos/bogenfreund/"&gt;http://www.flickr.com/photos/bogenfreund/&lt;/a&gt; / &lt;a </a:t>
            </a:r>
            <a:r>
              <a:rPr lang="en-US" sz="1150" dirty="0" err="1" smtClean="0"/>
              <a:t>rel</a:t>
            </a:r>
            <a:r>
              <a:rPr lang="en-US" sz="1150" dirty="0" smtClean="0"/>
              <a:t>="license" </a:t>
            </a:r>
            <a:r>
              <a:rPr lang="en-US" sz="1150" dirty="0" err="1" smtClean="0"/>
              <a:t>href</a:t>
            </a:r>
            <a:r>
              <a:rPr lang="en-US" sz="1150" dirty="0" smtClean="0"/>
              <a:t>="http://creativecommons.org/licenses/by-sa/2.0/"&gt;CC BY-SA 2.0&lt;/a&gt;&lt;/div&gt;</a:t>
            </a:r>
          </a:p>
          <a:p>
            <a:r>
              <a:rPr lang="en-US" sz="1150" b="1" dirty="0" smtClean="0"/>
              <a:t>Slide 23 </a:t>
            </a:r>
            <a:r>
              <a:rPr lang="en-US" sz="1150" dirty="0" smtClean="0"/>
              <a:t>&lt;div </a:t>
            </a:r>
            <a:r>
              <a:rPr lang="en-US" sz="1150" dirty="0" err="1" smtClean="0"/>
              <a:t>xmlns:cc</a:t>
            </a:r>
            <a:r>
              <a:rPr lang="en-US" sz="1150" dirty="0" smtClean="0"/>
              <a:t>="http://creativecommons.org/ns#" about="http://www.flickr.com/photos/aussiegall/759309122/"&gt;&lt;a </a:t>
            </a:r>
            <a:r>
              <a:rPr lang="en-US" sz="1150" dirty="0" err="1" smtClean="0"/>
              <a:t>rel</a:t>
            </a:r>
            <a:r>
              <a:rPr lang="en-US" sz="1150" dirty="0" smtClean="0"/>
              <a:t>="</a:t>
            </a:r>
            <a:r>
              <a:rPr lang="en-US" sz="1150" dirty="0" err="1" smtClean="0"/>
              <a:t>cc:attributionURL</a:t>
            </a:r>
            <a:r>
              <a:rPr lang="en-US" sz="1150" dirty="0" smtClean="0"/>
              <a:t>" </a:t>
            </a:r>
            <a:r>
              <a:rPr lang="en-US" sz="1150" dirty="0" err="1" smtClean="0"/>
              <a:t>href</a:t>
            </a:r>
            <a:r>
              <a:rPr lang="en-US" sz="1150" dirty="0" smtClean="0"/>
              <a:t>="http://www.flickr.com/photos/aussiegall/"&gt;http://www.flickr.com/photos/aussiegall/&lt;/a&gt; / &lt;a </a:t>
            </a:r>
            <a:r>
              <a:rPr lang="en-US" sz="1150" dirty="0" err="1" smtClean="0"/>
              <a:t>rel</a:t>
            </a:r>
            <a:r>
              <a:rPr lang="en-US" sz="1150" dirty="0" smtClean="0"/>
              <a:t>="license" </a:t>
            </a:r>
            <a:r>
              <a:rPr lang="en-US" sz="1150" dirty="0" err="1" smtClean="0"/>
              <a:t>href</a:t>
            </a:r>
            <a:r>
              <a:rPr lang="en-US" sz="1150" dirty="0" smtClean="0"/>
              <a:t>="http://creativecommons.org/licenses/by/2.0/"&gt;CC BY 2.0&lt;/a&gt;&lt;/div&gt;</a:t>
            </a:r>
          </a:p>
          <a:p>
            <a:r>
              <a:rPr lang="en-US" sz="1150" dirty="0" smtClean="0"/>
              <a:t>Audio: </a:t>
            </a:r>
            <a:r>
              <a:rPr lang="en-US" sz="1200" dirty="0" smtClean="0"/>
              <a:t>"</a:t>
            </a:r>
            <a:r>
              <a:rPr lang="en-US" sz="1200" dirty="0" smtClean="0">
                <a:hlinkClick r:id="rId2"/>
              </a:rPr>
              <a:t>Emergence(</a:t>
            </a:r>
            <a:r>
              <a:rPr lang="en-US" sz="1200" dirty="0" err="1" smtClean="0">
                <a:hlinkClick r:id="rId2"/>
              </a:rPr>
              <a:t>VirUnisFusion</a:t>
            </a:r>
            <a:r>
              <a:rPr lang="en-US" sz="1200" dirty="0" smtClean="0">
                <a:hlinkClick r:id="rId2"/>
              </a:rPr>
              <a:t>)</a:t>
            </a:r>
            <a:r>
              <a:rPr lang="en-US" sz="1200" dirty="0" smtClean="0"/>
              <a:t>" by Echoes Of A Supernova </a:t>
            </a:r>
            <a:r>
              <a:rPr lang="en-US" sz="1150" dirty="0" smtClean="0"/>
              <a:t>&lt;div </a:t>
            </a:r>
            <a:r>
              <a:rPr lang="en-US" sz="1150" dirty="0" err="1" smtClean="0"/>
              <a:t>xmlns:cc</a:t>
            </a:r>
            <a:r>
              <a:rPr lang="en-US" sz="1150" dirty="0" smtClean="0"/>
              <a:t>="http://creativecommons.org/ns#" about="urn:sha1:5ULADEG2TBHUSJOHKBUOT5PMPBLDYY7S"&gt;&lt;a </a:t>
            </a:r>
            <a:r>
              <a:rPr lang="en-US" sz="1150" dirty="0" err="1" smtClean="0"/>
              <a:t>rel</a:t>
            </a:r>
            <a:r>
              <a:rPr lang="en-US" sz="1150" dirty="0" smtClean="0"/>
              <a:t>="</a:t>
            </a:r>
            <a:r>
              <a:rPr lang="en-US" sz="1150" dirty="0" err="1" smtClean="0"/>
              <a:t>cc:attributionURL</a:t>
            </a:r>
            <a:r>
              <a:rPr lang="en-US" sz="1150" dirty="0" smtClean="0"/>
              <a:t>" property="</a:t>
            </a:r>
            <a:r>
              <a:rPr lang="en-US" sz="1150" dirty="0" err="1" smtClean="0"/>
              <a:t>cc:attributionName</a:t>
            </a:r>
            <a:r>
              <a:rPr lang="en-US" sz="1150" dirty="0" smtClean="0"/>
              <a:t>" </a:t>
            </a:r>
            <a:r>
              <a:rPr lang="en-US" sz="1150" dirty="0" err="1" smtClean="0"/>
              <a:t>href</a:t>
            </a:r>
            <a:r>
              <a:rPr lang="en-US" sz="1150" dirty="0" smtClean="0"/>
              <a:t>="http://ccmixter.org/files/th3rd3y3/22327"&gt; Echoes Of A Supernova&lt;/a&gt; / &lt;a </a:t>
            </a:r>
            <a:r>
              <a:rPr lang="en-US" sz="1150" dirty="0" err="1" smtClean="0"/>
              <a:t>rel</a:t>
            </a:r>
            <a:r>
              <a:rPr lang="en-US" sz="1150" dirty="0" smtClean="0"/>
              <a:t>="license" </a:t>
            </a:r>
            <a:r>
              <a:rPr lang="en-US" sz="1150" dirty="0" err="1" smtClean="0"/>
              <a:t>href</a:t>
            </a:r>
            <a:r>
              <a:rPr lang="en-US" sz="1150" dirty="0" smtClean="0"/>
              <a:t>="http://creativecommons.org/licenses/by-nc/3.0/"&gt;CC BY-NC 3.0&lt;/a&gt;&lt;/div&gt;</a:t>
            </a:r>
            <a:endParaRPr lang="en-US" sz="1150" dirty="0"/>
          </a:p>
        </p:txBody>
      </p:sp>
      <p:pic>
        <p:nvPicPr>
          <p:cNvPr id="4" name="Picture 2"/>
          <p:cNvPicPr>
            <a:picLocks noChangeAspect="1" noChangeArrowheads="1"/>
          </p:cNvPicPr>
          <p:nvPr/>
        </p:nvPicPr>
        <p:blipFill>
          <a:blip r:embed="rId3"/>
          <a:srcRect/>
          <a:stretch>
            <a:fillRect/>
          </a:stretch>
        </p:blipFill>
        <p:spPr bwMode="auto">
          <a:xfrm>
            <a:off x="4114800" y="152400"/>
            <a:ext cx="1009650" cy="1009650"/>
          </a:xfrm>
          <a:prstGeom prst="rect">
            <a:avLst/>
          </a:prstGeom>
          <a:noFill/>
          <a:ln w="9525">
            <a:noFill/>
            <a:miter lim="800000"/>
            <a:headEnd/>
            <a:tailEnd/>
          </a:ln>
        </p:spPr>
      </p:pic>
    </p:spTree>
  </p:cSld>
  <p:clrMapOvr>
    <a:masterClrMapping/>
  </p:clrMapOvr>
  <p:transition advTm="2793"/>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Autofit/>
          </a:bodyPr>
          <a:lstStyle/>
          <a:p>
            <a:r>
              <a:rPr lang="en-US" sz="2000" dirty="0" smtClean="0"/>
              <a:t>Respectfully submitted by Donna </a:t>
            </a:r>
            <a:r>
              <a:rPr lang="en-US" sz="2000" dirty="0" err="1" smtClean="0"/>
              <a:t>Baratta</a:t>
            </a:r>
            <a:r>
              <a:rPr lang="en-US" sz="2000" dirty="0" smtClean="0"/>
              <a:t>, Library Media Specialist</a:t>
            </a:r>
            <a:endParaRPr lang="en-US" sz="2000" dirty="0"/>
          </a:p>
        </p:txBody>
      </p:sp>
      <p:pic>
        <p:nvPicPr>
          <p:cNvPr id="22531" name="Picture 3"/>
          <p:cNvPicPr>
            <a:picLocks noChangeAspect="1" noChangeArrowheads="1"/>
          </p:cNvPicPr>
          <p:nvPr/>
        </p:nvPicPr>
        <p:blipFill>
          <a:blip r:embed="rId2"/>
          <a:srcRect/>
          <a:stretch>
            <a:fillRect/>
          </a:stretch>
        </p:blipFill>
        <p:spPr bwMode="auto">
          <a:xfrm>
            <a:off x="914400" y="762000"/>
            <a:ext cx="838200" cy="295275"/>
          </a:xfrm>
          <a:prstGeom prst="rect">
            <a:avLst/>
          </a:prstGeom>
          <a:noFill/>
          <a:ln w="9525">
            <a:noFill/>
            <a:miter lim="800000"/>
            <a:headEnd/>
            <a:tailEnd/>
          </a:ln>
        </p:spPr>
      </p:pic>
      <p:sp>
        <p:nvSpPr>
          <p:cNvPr id="6" name="TextBox 5"/>
          <p:cNvSpPr txBox="1"/>
          <p:nvPr/>
        </p:nvSpPr>
        <p:spPr>
          <a:xfrm>
            <a:off x="1752600" y="685800"/>
            <a:ext cx="6629400" cy="307777"/>
          </a:xfrm>
          <a:prstGeom prst="rect">
            <a:avLst/>
          </a:prstGeom>
          <a:noFill/>
        </p:spPr>
        <p:txBody>
          <a:bodyPr wrap="square" rtlCol="0">
            <a:spAutoFit/>
          </a:bodyPr>
          <a:lstStyle/>
          <a:p>
            <a:r>
              <a:rPr lang="en-US" sz="1400" dirty="0" smtClean="0"/>
              <a:t>Creative Commons Attribution-Noncommercial-Share Alike 3.0 United States License</a:t>
            </a:r>
            <a:endParaRPr lang="en-US" sz="1400" dirty="0"/>
          </a:p>
        </p:txBody>
      </p:sp>
      <p:pic>
        <p:nvPicPr>
          <p:cNvPr id="22532" name="Picture 4"/>
          <p:cNvPicPr>
            <a:picLocks noChangeAspect="1" noChangeArrowheads="1"/>
          </p:cNvPicPr>
          <p:nvPr/>
        </p:nvPicPr>
        <p:blipFill>
          <a:blip r:embed="rId3"/>
          <a:srcRect/>
          <a:stretch>
            <a:fillRect/>
          </a:stretch>
        </p:blipFill>
        <p:spPr bwMode="auto">
          <a:xfrm>
            <a:off x="1371600" y="1219200"/>
            <a:ext cx="6477000" cy="4857750"/>
          </a:xfrm>
          <a:prstGeom prst="rect">
            <a:avLst/>
          </a:prstGeom>
          <a:noFill/>
          <a:ln w="9525">
            <a:noFill/>
            <a:miter lim="800000"/>
            <a:headEnd/>
            <a:tailEnd/>
          </a:ln>
        </p:spPr>
      </p:pic>
      <p:sp>
        <p:nvSpPr>
          <p:cNvPr id="9" name="TextBox 8"/>
          <p:cNvSpPr txBox="1"/>
          <p:nvPr/>
        </p:nvSpPr>
        <p:spPr>
          <a:xfrm>
            <a:off x="5943600" y="6172200"/>
            <a:ext cx="2438400" cy="338554"/>
          </a:xfrm>
          <a:prstGeom prst="rect">
            <a:avLst/>
          </a:prstGeom>
          <a:noFill/>
        </p:spPr>
        <p:txBody>
          <a:bodyPr wrap="square" rtlCol="0">
            <a:spAutoFit/>
          </a:bodyPr>
          <a:lstStyle/>
          <a:p>
            <a:r>
              <a:rPr lang="en-US" sz="1600" dirty="0" smtClean="0"/>
              <a:t>Photo courtesy of NASA</a:t>
            </a:r>
            <a:endParaRPr lang="en-US" sz="1600" dirty="0"/>
          </a:p>
        </p:txBody>
      </p:sp>
    </p:spTree>
  </p:cSld>
  <p:clrMapOvr>
    <a:masterClrMapping/>
  </p:clrMapOvr>
  <p:transition advTm="4461"/>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884238"/>
          </a:xfrm>
        </p:spPr>
        <p:txBody>
          <a:bodyPr/>
          <a:lstStyle/>
          <a:p>
            <a:r>
              <a:rPr lang="en-US" dirty="0" smtClean="0"/>
              <a:t>Nationally</a:t>
            </a:r>
            <a:endParaRPr lang="en-US" dirty="0"/>
          </a:p>
        </p:txBody>
      </p:sp>
      <p:pic>
        <p:nvPicPr>
          <p:cNvPr id="19458" name="Picture 2"/>
          <p:cNvPicPr>
            <a:picLocks noGrp="1" noChangeAspect="1" noChangeArrowheads="1"/>
          </p:cNvPicPr>
          <p:nvPr>
            <p:ph idx="1"/>
          </p:nvPr>
        </p:nvPicPr>
        <p:blipFill>
          <a:blip r:embed="rId2"/>
          <a:srcRect/>
          <a:stretch>
            <a:fillRect/>
          </a:stretch>
        </p:blipFill>
        <p:spPr bwMode="auto">
          <a:xfrm>
            <a:off x="1066800" y="990600"/>
            <a:ext cx="7162800" cy="5531481"/>
          </a:xfrm>
          <a:prstGeom prst="rect">
            <a:avLst/>
          </a:prstGeom>
          <a:noFill/>
          <a:ln w="9525">
            <a:noFill/>
            <a:miter lim="800000"/>
            <a:headEnd/>
            <a:tailEnd/>
          </a:ln>
        </p:spPr>
      </p:pic>
      <p:sp>
        <p:nvSpPr>
          <p:cNvPr id="5" name="TextBox 4"/>
          <p:cNvSpPr txBox="1"/>
          <p:nvPr/>
        </p:nvSpPr>
        <p:spPr>
          <a:xfrm>
            <a:off x="4800600" y="6596390"/>
            <a:ext cx="4343400" cy="261610"/>
          </a:xfrm>
          <a:prstGeom prst="rect">
            <a:avLst/>
          </a:prstGeom>
          <a:noFill/>
        </p:spPr>
        <p:txBody>
          <a:bodyPr wrap="square" rtlCol="0">
            <a:spAutoFit/>
          </a:bodyPr>
          <a:lstStyle/>
          <a:p>
            <a:r>
              <a:rPr lang="en-US" sz="1100" dirty="0" smtClean="0"/>
              <a:t>http://edition.cnn.com/2009/TECH/09/04/future.library.technology/</a:t>
            </a:r>
            <a:endParaRPr lang="en-US" sz="1100" dirty="0"/>
          </a:p>
        </p:txBody>
      </p:sp>
    </p:spTree>
  </p:cSld>
  <p:clrMapOvr>
    <a:masterClrMapping/>
  </p:clrMapOvr>
  <p:transition advTm="18954"/>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r>
              <a:rPr lang="en-US" dirty="0" smtClean="0"/>
              <a:t>Locally</a:t>
            </a:r>
            <a:endParaRPr lang="en-US" dirty="0"/>
          </a:p>
        </p:txBody>
      </p:sp>
      <p:sp>
        <p:nvSpPr>
          <p:cNvPr id="3" name="Content Placeholder 2"/>
          <p:cNvSpPr>
            <a:spLocks noGrp="1"/>
          </p:cNvSpPr>
          <p:nvPr>
            <p:ph idx="1"/>
          </p:nvPr>
        </p:nvSpPr>
        <p:spPr/>
        <p:txBody>
          <a:bodyPr>
            <a:normAutofit fontScale="55000" lnSpcReduction="20000"/>
          </a:bodyPr>
          <a:lstStyle/>
          <a:p>
            <a:r>
              <a:rPr lang="en-US" b="1" dirty="0" smtClean="0"/>
              <a:t>Wealthy School Libraries Feel the Pain</a:t>
            </a:r>
          </a:p>
          <a:p>
            <a:r>
              <a:rPr lang="en-US" b="1" dirty="0" smtClean="0"/>
              <a:t>By Rocco </a:t>
            </a:r>
            <a:r>
              <a:rPr lang="en-US" b="1" dirty="0" err="1" smtClean="0"/>
              <a:t>Staino</a:t>
            </a:r>
            <a:r>
              <a:rPr lang="en-US" b="1" dirty="0" smtClean="0"/>
              <a:t> -- School Library Journal, 3/9/2009 2:05:00 PM</a:t>
            </a:r>
          </a:p>
          <a:p>
            <a:r>
              <a:rPr lang="en-US" dirty="0" smtClean="0"/>
              <a:t>School libraries nationwide are feeling the economic crunch—even those districts in affluent neighborhoods with stellar library programs.</a:t>
            </a:r>
          </a:p>
          <a:p>
            <a:r>
              <a:rPr lang="en-US" dirty="0" smtClean="0"/>
              <a:t>Suburban school districts on the outskirts of New York City, for example, have long been immune to budget hardships, but they’re now facing staggering cuts that are bound to ravage long-established library programs.</a:t>
            </a:r>
          </a:p>
          <a:p>
            <a:r>
              <a:rPr lang="en-US" dirty="0" smtClean="0"/>
              <a:t>In Westport, CT, a wealthy community with high test schools and a high school that was named “best” in the state expects first-time cuts that’ll no doubt impact the district’s library media program. Elementary library media assistants will be cut to half time next year, and parents have volunteered to fill their roles.</a:t>
            </a:r>
          </a:p>
          <a:p>
            <a:r>
              <a:rPr lang="en-US" dirty="0" smtClean="0"/>
              <a:t>Although there are many “very competent parent volunteers in some schools, the numbers are decreasing, and attendance is inconsistent,” says Billy Terry, coordinator of information and technology literacy for </a:t>
            </a:r>
            <a:r>
              <a:rPr lang="en-US" dirty="0" smtClean="0">
                <a:hlinkClick r:id="rId2"/>
              </a:rPr>
              <a:t>Westport Public Schools</a:t>
            </a:r>
            <a:r>
              <a:rPr lang="en-US" dirty="0" smtClean="0"/>
              <a:t>.</a:t>
            </a:r>
          </a:p>
          <a:p>
            <a:endParaRPr lang="en-US" dirty="0"/>
          </a:p>
        </p:txBody>
      </p:sp>
    </p:spTree>
  </p:cSld>
  <p:clrMapOvr>
    <a:masterClrMapping/>
  </p:clrMapOvr>
  <p:transition advTm="22496"/>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They </a:t>
            </a:r>
            <a:r>
              <a:rPr lang="en-US" dirty="0" smtClean="0"/>
              <a:t>Are </a:t>
            </a:r>
            <a:r>
              <a:rPr lang="en-US" dirty="0" smtClean="0"/>
              <a:t>the </a:t>
            </a:r>
            <a:r>
              <a:rPr lang="en-US" dirty="0" smtClean="0"/>
              <a:t>Focus </a:t>
            </a:r>
            <a:r>
              <a:rPr lang="en-US" dirty="0" smtClean="0"/>
              <a:t>of </a:t>
            </a:r>
            <a:r>
              <a:rPr lang="en-US" dirty="0" smtClean="0"/>
              <a:t>C</a:t>
            </a:r>
            <a:r>
              <a:rPr lang="en-US" dirty="0" smtClean="0"/>
              <a:t>hats</a:t>
            </a:r>
            <a:endParaRPr lang="en-US" dirty="0"/>
          </a:p>
        </p:txBody>
      </p:sp>
      <p:pic>
        <p:nvPicPr>
          <p:cNvPr id="1027" name="Picture 3"/>
          <p:cNvPicPr>
            <a:picLocks noGrp="1" noChangeAspect="1" noChangeArrowheads="1"/>
          </p:cNvPicPr>
          <p:nvPr>
            <p:ph idx="1"/>
          </p:nvPr>
        </p:nvPicPr>
        <p:blipFill>
          <a:blip r:embed="rId2"/>
          <a:srcRect/>
          <a:stretch>
            <a:fillRect/>
          </a:stretch>
        </p:blipFill>
        <p:spPr bwMode="auto">
          <a:xfrm>
            <a:off x="1780386" y="1600200"/>
            <a:ext cx="5583228" cy="4525963"/>
          </a:xfrm>
          <a:prstGeom prst="rect">
            <a:avLst/>
          </a:prstGeom>
          <a:noFill/>
          <a:ln w="9525">
            <a:noFill/>
            <a:miter lim="800000"/>
            <a:headEnd/>
            <a:tailEnd/>
          </a:ln>
        </p:spPr>
      </p:pic>
      <p:sp>
        <p:nvSpPr>
          <p:cNvPr id="7" name="TextBox 6"/>
          <p:cNvSpPr txBox="1"/>
          <p:nvPr/>
        </p:nvSpPr>
        <p:spPr>
          <a:xfrm>
            <a:off x="1066800" y="6324600"/>
            <a:ext cx="7086600" cy="338554"/>
          </a:xfrm>
          <a:prstGeom prst="rect">
            <a:avLst/>
          </a:prstGeom>
          <a:noFill/>
        </p:spPr>
        <p:txBody>
          <a:bodyPr wrap="square" rtlCol="0">
            <a:spAutoFit/>
          </a:bodyPr>
          <a:lstStyle/>
          <a:p>
            <a:r>
              <a:rPr lang="en-US" sz="1600" dirty="0" smtClean="0"/>
              <a:t>http://www.boston.com/news/local/breaking_news/2009/09/chat_live_with.html</a:t>
            </a:r>
            <a:endParaRPr lang="en-US" sz="1600" dirty="0"/>
          </a:p>
        </p:txBody>
      </p:sp>
    </p:spTree>
  </p:cSld>
  <p:clrMapOvr>
    <a:masterClrMapping/>
  </p:clrMapOvr>
  <p:transition advTm="8066"/>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p:cNvPicPr>
            <a:picLocks noChangeAspect="1" noChangeArrowheads="1"/>
          </p:cNvPicPr>
          <p:nvPr/>
        </p:nvPicPr>
        <p:blipFill>
          <a:blip r:embed="rId2"/>
          <a:srcRect/>
          <a:stretch>
            <a:fillRect/>
          </a:stretch>
        </p:blipFill>
        <p:spPr bwMode="auto">
          <a:xfrm>
            <a:off x="0" y="2743200"/>
            <a:ext cx="5353050" cy="78105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T</a:t>
            </a:r>
            <a:r>
              <a:rPr lang="en-US" dirty="0" smtClean="0"/>
              <a:t>weets</a:t>
            </a:r>
            <a:endParaRPr lang="en-US" dirty="0"/>
          </a:p>
        </p:txBody>
      </p:sp>
      <p:pic>
        <p:nvPicPr>
          <p:cNvPr id="2050" name="Picture 2"/>
          <p:cNvPicPr>
            <a:picLocks noGrp="1" noChangeAspect="1" noChangeArrowheads="1"/>
          </p:cNvPicPr>
          <p:nvPr>
            <p:ph idx="1"/>
          </p:nvPr>
        </p:nvPicPr>
        <p:blipFill>
          <a:blip r:embed="rId3"/>
          <a:srcRect/>
          <a:stretch>
            <a:fillRect/>
          </a:stretch>
        </p:blipFill>
        <p:spPr bwMode="auto">
          <a:xfrm>
            <a:off x="838200" y="3657600"/>
            <a:ext cx="5372100" cy="733425"/>
          </a:xfrm>
          <a:prstGeom prst="rect">
            <a:avLst/>
          </a:prstGeom>
          <a:noFill/>
          <a:ln w="9525">
            <a:noFill/>
            <a:miter lim="800000"/>
            <a:headEnd/>
            <a:tailEnd/>
          </a:ln>
        </p:spPr>
      </p:pic>
      <p:pic>
        <p:nvPicPr>
          <p:cNvPr id="2051" name="Picture 3"/>
          <p:cNvPicPr>
            <a:picLocks noChangeAspect="1" noChangeArrowheads="1"/>
          </p:cNvPicPr>
          <p:nvPr/>
        </p:nvPicPr>
        <p:blipFill>
          <a:blip r:embed="rId4"/>
          <a:srcRect/>
          <a:stretch>
            <a:fillRect/>
          </a:stretch>
        </p:blipFill>
        <p:spPr bwMode="auto">
          <a:xfrm>
            <a:off x="4038601" y="3048000"/>
            <a:ext cx="5105400" cy="676275"/>
          </a:xfrm>
          <a:prstGeom prst="rect">
            <a:avLst/>
          </a:prstGeom>
          <a:noFill/>
          <a:ln w="9525">
            <a:noFill/>
            <a:miter lim="800000"/>
            <a:headEnd/>
            <a:tailEnd/>
          </a:ln>
        </p:spPr>
      </p:pic>
      <p:pic>
        <p:nvPicPr>
          <p:cNvPr id="2052" name="Picture 4"/>
          <p:cNvPicPr>
            <a:picLocks noChangeAspect="1" noChangeArrowheads="1"/>
          </p:cNvPicPr>
          <p:nvPr/>
        </p:nvPicPr>
        <p:blipFill>
          <a:blip r:embed="rId5"/>
          <a:srcRect/>
          <a:stretch>
            <a:fillRect/>
          </a:stretch>
        </p:blipFill>
        <p:spPr bwMode="auto">
          <a:xfrm>
            <a:off x="304800" y="1600200"/>
            <a:ext cx="5334000" cy="638175"/>
          </a:xfrm>
          <a:prstGeom prst="rect">
            <a:avLst/>
          </a:prstGeom>
          <a:noFill/>
          <a:ln w="9525">
            <a:noFill/>
            <a:miter lim="800000"/>
            <a:headEnd/>
            <a:tailEnd/>
          </a:ln>
        </p:spPr>
      </p:pic>
      <p:pic>
        <p:nvPicPr>
          <p:cNvPr id="2053" name="Picture 5"/>
          <p:cNvPicPr>
            <a:picLocks noChangeAspect="1" noChangeArrowheads="1"/>
          </p:cNvPicPr>
          <p:nvPr/>
        </p:nvPicPr>
        <p:blipFill>
          <a:blip r:embed="rId6"/>
          <a:srcRect/>
          <a:stretch>
            <a:fillRect/>
          </a:stretch>
        </p:blipFill>
        <p:spPr bwMode="auto">
          <a:xfrm>
            <a:off x="3800475" y="4191000"/>
            <a:ext cx="5343525" cy="819150"/>
          </a:xfrm>
          <a:prstGeom prst="rect">
            <a:avLst/>
          </a:prstGeom>
          <a:noFill/>
          <a:ln w="9525">
            <a:noFill/>
            <a:miter lim="800000"/>
            <a:headEnd/>
            <a:tailEnd/>
          </a:ln>
        </p:spPr>
      </p:pic>
      <p:pic>
        <p:nvPicPr>
          <p:cNvPr id="2054" name="Picture 6"/>
          <p:cNvPicPr>
            <a:picLocks noChangeAspect="1" noChangeArrowheads="1"/>
          </p:cNvPicPr>
          <p:nvPr/>
        </p:nvPicPr>
        <p:blipFill>
          <a:blip r:embed="rId7"/>
          <a:srcRect/>
          <a:stretch>
            <a:fillRect/>
          </a:stretch>
        </p:blipFill>
        <p:spPr bwMode="auto">
          <a:xfrm>
            <a:off x="609600" y="4953000"/>
            <a:ext cx="5324475" cy="781050"/>
          </a:xfrm>
          <a:prstGeom prst="rect">
            <a:avLst/>
          </a:prstGeom>
          <a:noFill/>
          <a:ln w="9525">
            <a:noFill/>
            <a:miter lim="800000"/>
            <a:headEnd/>
            <a:tailEnd/>
          </a:ln>
        </p:spPr>
      </p:pic>
      <p:pic>
        <p:nvPicPr>
          <p:cNvPr id="2055" name="Picture 7"/>
          <p:cNvPicPr>
            <a:picLocks noChangeAspect="1" noChangeArrowheads="1"/>
          </p:cNvPicPr>
          <p:nvPr/>
        </p:nvPicPr>
        <p:blipFill>
          <a:blip r:embed="rId8"/>
          <a:srcRect/>
          <a:stretch>
            <a:fillRect/>
          </a:stretch>
        </p:blipFill>
        <p:spPr bwMode="auto">
          <a:xfrm>
            <a:off x="2895600" y="5715000"/>
            <a:ext cx="5334000" cy="809625"/>
          </a:xfrm>
          <a:prstGeom prst="rect">
            <a:avLst/>
          </a:prstGeom>
          <a:noFill/>
          <a:ln w="9525">
            <a:noFill/>
            <a:miter lim="800000"/>
            <a:headEnd/>
            <a:tailEnd/>
          </a:ln>
        </p:spPr>
      </p:pic>
      <p:pic>
        <p:nvPicPr>
          <p:cNvPr id="2057" name="Picture 9"/>
          <p:cNvPicPr>
            <a:picLocks noChangeAspect="1" noChangeArrowheads="1"/>
          </p:cNvPicPr>
          <p:nvPr/>
        </p:nvPicPr>
        <p:blipFill>
          <a:blip r:embed="rId9"/>
          <a:srcRect/>
          <a:stretch>
            <a:fillRect/>
          </a:stretch>
        </p:blipFill>
        <p:spPr bwMode="auto">
          <a:xfrm>
            <a:off x="4343401" y="2057400"/>
            <a:ext cx="4800600" cy="809625"/>
          </a:xfrm>
          <a:prstGeom prst="rect">
            <a:avLst/>
          </a:prstGeom>
          <a:noFill/>
          <a:ln w="9525">
            <a:noFill/>
            <a:miter lim="800000"/>
            <a:headEnd/>
            <a:tailEnd/>
          </a:ln>
        </p:spPr>
      </p:pic>
      <p:sp>
        <p:nvSpPr>
          <p:cNvPr id="12" name="TextBox 11"/>
          <p:cNvSpPr txBox="1"/>
          <p:nvPr/>
        </p:nvSpPr>
        <p:spPr>
          <a:xfrm>
            <a:off x="5334000" y="6400800"/>
            <a:ext cx="3352800" cy="276999"/>
          </a:xfrm>
          <a:prstGeom prst="rect">
            <a:avLst/>
          </a:prstGeom>
          <a:noFill/>
        </p:spPr>
        <p:txBody>
          <a:bodyPr wrap="square" rtlCol="0">
            <a:spAutoFit/>
          </a:bodyPr>
          <a:lstStyle/>
          <a:p>
            <a:r>
              <a:rPr lang="en-US" sz="1200" dirty="0" smtClean="0"/>
              <a:t>http://twitter.com/#search?q=cushing%20library</a:t>
            </a:r>
            <a:endParaRPr lang="en-US" sz="1200" dirty="0"/>
          </a:p>
        </p:txBody>
      </p:sp>
    </p:spTree>
  </p:cSld>
  <p:clrMapOvr>
    <a:masterClrMapping/>
  </p:clrMapOvr>
  <p:transition advTm="21091"/>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a:t>
            </a:r>
            <a:r>
              <a:rPr lang="en-US" dirty="0" smtClean="0"/>
              <a:t>nd B</a:t>
            </a:r>
            <a:r>
              <a:rPr lang="en-US" dirty="0" smtClean="0"/>
              <a:t>logs</a:t>
            </a:r>
            <a:endParaRPr lang="en-US" dirty="0"/>
          </a:p>
        </p:txBody>
      </p:sp>
      <p:pic>
        <p:nvPicPr>
          <p:cNvPr id="20482" name="Picture 2"/>
          <p:cNvPicPr>
            <a:picLocks noGrp="1" noChangeAspect="1" noChangeArrowheads="1"/>
          </p:cNvPicPr>
          <p:nvPr>
            <p:ph idx="1"/>
          </p:nvPr>
        </p:nvPicPr>
        <p:blipFill>
          <a:blip r:embed="rId2"/>
          <a:srcRect/>
          <a:stretch>
            <a:fillRect/>
          </a:stretch>
        </p:blipFill>
        <p:spPr bwMode="auto">
          <a:xfrm>
            <a:off x="457200" y="1674374"/>
            <a:ext cx="8229600" cy="4377614"/>
          </a:xfrm>
          <a:prstGeom prst="rect">
            <a:avLst/>
          </a:prstGeom>
          <a:noFill/>
          <a:ln w="9525">
            <a:noFill/>
            <a:miter lim="800000"/>
            <a:headEnd/>
            <a:tailEnd/>
          </a:ln>
        </p:spPr>
      </p:pic>
      <p:sp>
        <p:nvSpPr>
          <p:cNvPr id="5" name="TextBox 4"/>
          <p:cNvSpPr txBox="1"/>
          <p:nvPr/>
        </p:nvSpPr>
        <p:spPr>
          <a:xfrm>
            <a:off x="4495800" y="6172200"/>
            <a:ext cx="4191000" cy="276999"/>
          </a:xfrm>
          <a:prstGeom prst="rect">
            <a:avLst/>
          </a:prstGeom>
          <a:noFill/>
        </p:spPr>
        <p:txBody>
          <a:bodyPr wrap="square" rtlCol="0">
            <a:spAutoFit/>
          </a:bodyPr>
          <a:lstStyle/>
          <a:p>
            <a:r>
              <a:rPr lang="en-US" sz="1200" dirty="0" smtClean="0"/>
              <a:t>http://mashable.com/2009/09/05/school-library-e-readers/</a:t>
            </a:r>
            <a:endParaRPr lang="en-US" sz="1200" dirty="0"/>
          </a:p>
        </p:txBody>
      </p:sp>
    </p:spTree>
  </p:cSld>
  <p:clrMapOvr>
    <a:masterClrMapping/>
  </p:clrMapOvr>
  <p:transition advTm="14164"/>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future isn’t just around the corner…</a:t>
            </a:r>
            <a:endParaRPr lang="en-US" dirty="0"/>
          </a:p>
        </p:txBody>
      </p:sp>
      <p:pic>
        <p:nvPicPr>
          <p:cNvPr id="3074" name="Picture 2"/>
          <p:cNvPicPr>
            <a:picLocks noGrp="1" noChangeAspect="1" noChangeArrowheads="1"/>
          </p:cNvPicPr>
          <p:nvPr>
            <p:ph idx="1"/>
          </p:nvPr>
        </p:nvPicPr>
        <p:blipFill>
          <a:blip r:embed="rId2"/>
          <a:srcRect/>
          <a:stretch>
            <a:fillRect/>
          </a:stretch>
        </p:blipFill>
        <p:spPr bwMode="auto">
          <a:xfrm>
            <a:off x="2874764" y="1600200"/>
            <a:ext cx="3394472" cy="4525963"/>
          </a:xfrm>
          <a:prstGeom prst="rect">
            <a:avLst/>
          </a:prstGeom>
          <a:noFill/>
          <a:ln w="9525">
            <a:noFill/>
            <a:miter lim="800000"/>
            <a:headEnd/>
            <a:tailEnd/>
          </a:ln>
        </p:spPr>
      </p:pic>
    </p:spTree>
  </p:cSld>
  <p:clrMapOvr>
    <a:masterClrMapping/>
  </p:clrMapOvr>
  <p:transition advTm="4836"/>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Future is NOW!</a:t>
            </a:r>
            <a:endParaRPr lang="en-US" dirty="0"/>
          </a:p>
        </p:txBody>
      </p:sp>
      <p:pic>
        <p:nvPicPr>
          <p:cNvPr id="4098" name="Picture 2"/>
          <p:cNvPicPr>
            <a:picLocks noGrp="1" noChangeAspect="1" noChangeArrowheads="1"/>
          </p:cNvPicPr>
          <p:nvPr>
            <p:ph idx="1"/>
          </p:nvPr>
        </p:nvPicPr>
        <p:blipFill>
          <a:blip r:embed="rId2"/>
          <a:srcRect/>
          <a:stretch>
            <a:fillRect/>
          </a:stretch>
        </p:blipFill>
        <p:spPr bwMode="auto">
          <a:xfrm>
            <a:off x="2114550" y="2020094"/>
            <a:ext cx="4914900" cy="3686175"/>
          </a:xfrm>
          <a:prstGeom prst="rect">
            <a:avLst/>
          </a:prstGeom>
          <a:noFill/>
          <a:ln w="9525">
            <a:noFill/>
            <a:miter lim="800000"/>
            <a:headEnd/>
            <a:tailEnd/>
          </a:ln>
        </p:spPr>
      </p:pic>
      <p:sp>
        <p:nvSpPr>
          <p:cNvPr id="5" name="TextBox 4"/>
          <p:cNvSpPr txBox="1"/>
          <p:nvPr/>
        </p:nvSpPr>
        <p:spPr>
          <a:xfrm>
            <a:off x="6324600" y="5715000"/>
            <a:ext cx="2438400" cy="338554"/>
          </a:xfrm>
          <a:prstGeom prst="rect">
            <a:avLst/>
          </a:prstGeom>
          <a:noFill/>
        </p:spPr>
        <p:txBody>
          <a:bodyPr wrap="square" rtlCol="0">
            <a:spAutoFit/>
          </a:bodyPr>
          <a:lstStyle/>
          <a:p>
            <a:r>
              <a:rPr lang="en-US" sz="1600" dirty="0" smtClean="0"/>
              <a:t>Photo courtesy of NASA</a:t>
            </a:r>
            <a:endParaRPr lang="en-US" sz="1600" dirty="0"/>
          </a:p>
        </p:txBody>
      </p:sp>
    </p:spTree>
  </p:cSld>
  <p:clrMapOvr>
    <a:masterClrMapping/>
  </p:clrMapOvr>
  <p:transition advTm="4477"/>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806</TotalTime>
  <Words>1245</Words>
  <Application>Microsoft Office PowerPoint</Application>
  <PresentationFormat>On-screen Show (4:3)</PresentationFormat>
  <Paragraphs>82</Paragraphs>
  <Slides>26</Slides>
  <Notes>0</Notes>
  <HiddenSlides>0</HiddenSlides>
  <MMClips>1</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Office Theme</vt:lpstr>
      <vt:lpstr>The Future is NOW!</vt:lpstr>
      <vt:lpstr>School Libraries are in the News</vt:lpstr>
      <vt:lpstr>Nationally</vt:lpstr>
      <vt:lpstr> Locally</vt:lpstr>
      <vt:lpstr>They Are the Focus of Chats</vt:lpstr>
      <vt:lpstr>Tweets</vt:lpstr>
      <vt:lpstr>and Blogs</vt:lpstr>
      <vt:lpstr>The future isn’t just around the corner…</vt:lpstr>
      <vt:lpstr>The Future is NOW!</vt:lpstr>
      <vt:lpstr>Does it include you?</vt:lpstr>
      <vt:lpstr>Your library program?</vt:lpstr>
      <vt:lpstr>Why?</vt:lpstr>
      <vt:lpstr>How will you…</vt:lpstr>
      <vt:lpstr>How will you…</vt:lpstr>
      <vt:lpstr>How will you…</vt:lpstr>
      <vt:lpstr>How will you…</vt:lpstr>
      <vt:lpstr>How will you…</vt:lpstr>
      <vt:lpstr>How will you… </vt:lpstr>
      <vt:lpstr>How will you…</vt:lpstr>
      <vt:lpstr>How will you…</vt:lpstr>
      <vt:lpstr>What will your role be… </vt:lpstr>
      <vt:lpstr>Our PNWBOCES network provides a community of colleagues that shares…</vt:lpstr>
      <vt:lpstr>The Future is NOW!</vt:lpstr>
      <vt:lpstr>Slide 24</vt:lpstr>
      <vt:lpstr>Slide 25</vt:lpstr>
      <vt:lpstr>Respectfully submitted by Donna Baratta, Library Media Specialist</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Donna</dc:creator>
  <cp:lastModifiedBy>Donna</cp:lastModifiedBy>
  <cp:revision>36</cp:revision>
  <dcterms:created xsi:type="dcterms:W3CDTF">2009-09-07T00:26:15Z</dcterms:created>
  <dcterms:modified xsi:type="dcterms:W3CDTF">2009-09-23T00:19:42Z</dcterms:modified>
</cp:coreProperties>
</file>